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6"/>
  </p:notesMasterIdLst>
  <p:sldIdLst>
    <p:sldId id="256" r:id="rId2"/>
    <p:sldId id="258" r:id="rId3"/>
    <p:sldId id="298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08" r:id="rId12"/>
    <p:sldId id="310" r:id="rId13"/>
    <p:sldId id="312" r:id="rId14"/>
    <p:sldId id="313" r:id="rId15"/>
    <p:sldId id="33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3" r:id="rId25"/>
    <p:sldId id="336" r:id="rId26"/>
    <p:sldId id="337" r:id="rId27"/>
    <p:sldId id="335" r:id="rId28"/>
    <p:sldId id="324" r:id="rId29"/>
    <p:sldId id="325" r:id="rId30"/>
    <p:sldId id="326" r:id="rId31"/>
    <p:sldId id="340" r:id="rId32"/>
    <p:sldId id="342" r:id="rId33"/>
    <p:sldId id="343" r:id="rId34"/>
    <p:sldId id="345" r:id="rId35"/>
    <p:sldId id="346" r:id="rId36"/>
    <p:sldId id="347" r:id="rId37"/>
    <p:sldId id="348" r:id="rId38"/>
    <p:sldId id="363" r:id="rId39"/>
    <p:sldId id="350" r:id="rId40"/>
    <p:sldId id="351" r:id="rId41"/>
    <p:sldId id="352" r:id="rId42"/>
    <p:sldId id="353" r:id="rId43"/>
    <p:sldId id="355" r:id="rId44"/>
    <p:sldId id="356" r:id="rId45"/>
    <p:sldId id="364" r:id="rId46"/>
    <p:sldId id="358" r:id="rId47"/>
    <p:sldId id="359" r:id="rId48"/>
    <p:sldId id="360" r:id="rId49"/>
    <p:sldId id="361" r:id="rId50"/>
    <p:sldId id="365" r:id="rId51"/>
    <p:sldId id="362" r:id="rId52"/>
    <p:sldId id="328" r:id="rId53"/>
    <p:sldId id="329" r:id="rId54"/>
    <p:sldId id="331" r:id="rId55"/>
    <p:sldId id="332" r:id="rId56"/>
    <p:sldId id="311" r:id="rId57"/>
    <p:sldId id="330" r:id="rId58"/>
    <p:sldId id="327" r:id="rId59"/>
    <p:sldId id="341" r:id="rId60"/>
    <p:sldId id="344" r:id="rId61"/>
    <p:sldId id="349" r:id="rId62"/>
    <p:sldId id="366" r:id="rId63"/>
    <p:sldId id="354" r:id="rId64"/>
    <p:sldId id="281" r:id="rId65"/>
  </p:sldIdLst>
  <p:sldSz cx="9144000" cy="5143500" type="screen16x9"/>
  <p:notesSz cx="6858000" cy="9144000"/>
  <p:embeddedFontLst>
    <p:embeddedFont>
      <p:font typeface="Catamaran Light" panose="020B0604020202020204" charset="0"/>
      <p:regular r:id="rId67"/>
      <p:bold r:id="rId68"/>
    </p:embeddedFont>
    <p:embeddedFont>
      <p:font typeface="Fira Sans Extra Condensed Medium" panose="020B0604020202020204" charset="0"/>
      <p:regular r:id="rId69"/>
      <p:bold r:id="rId70"/>
      <p:italic r:id="rId71"/>
      <p:boldItalic r:id="rId72"/>
    </p:embeddedFont>
    <p:embeddedFont>
      <p:font typeface="Livvic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9F937E"/>
    <a:srgbClr val="E6E6E6"/>
    <a:srgbClr val="908269"/>
    <a:srgbClr val="E3DC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B51436-B544-438C-8934-0FBEFDF1356F}">
  <a:tblStyle styleId="{CAB51436-B544-438C-8934-0FBEFDF13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0717" autoAdjust="0"/>
  </p:normalViewPr>
  <p:slideViewPr>
    <p:cSldViewPr snapToGrid="0">
      <p:cViewPr varScale="1">
        <p:scale>
          <a:sx n="103" d="100"/>
          <a:sy n="103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Sheet1!$A$1:$A$4</c:f>
              <c:strCache>
                <c:ptCount val="4"/>
                <c:pt idx="0">
                  <c:v> </c:v>
                </c:pt>
                <c:pt idx="1">
                  <c:v>Practicality</c:v>
                </c:pt>
                <c:pt idx="2">
                  <c:v>Sustainability</c:v>
                </c:pt>
                <c:pt idx="3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553-4A1F-9304-BBE6C23F87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553-4A1F-9304-BBE6C23F87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553-4A1F-9304-BBE6C23F87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Practicality</c:v>
                </c:pt>
                <c:pt idx="1">
                  <c:v>Sustainability</c:v>
                </c:pt>
                <c:pt idx="2">
                  <c:v>Cost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D-4803-95DB-23BCAFA371F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$3000 - $2000</c:v>
                </c:pt>
                <c:pt idx="1">
                  <c:v>$2000 - $1000</c:v>
                </c:pt>
                <c:pt idx="2">
                  <c:v>$1000 - $500</c:v>
                </c:pt>
                <c:pt idx="3">
                  <c:v>$500 - $250</c:v>
                </c:pt>
                <c:pt idx="4">
                  <c:v>$250 - $0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EA-4539-AF19-4E923CA0E6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62958720"/>
        <c:axId val="1562959136"/>
      </c:barChart>
      <c:catAx>
        <c:axId val="1562958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959136"/>
        <c:crosses val="autoZero"/>
        <c:auto val="1"/>
        <c:lblAlgn val="ctr"/>
        <c:lblOffset val="100"/>
        <c:noMultiLvlLbl val="0"/>
      </c:catAx>
      <c:valAx>
        <c:axId val="1562959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295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X="167366" custLinFactNeighborX="200000" custLinFactNeighborY="14387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X="167366" custLinFactNeighborX="200000" custLinFactNeighborY="14387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X="167366" custLinFactNeighborX="200000" custLinFactNeighborY="14387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10925" custLinFactNeighborY="5125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10925" custLinFactNeighborY="5125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10925" custLinFactNeighborY="5125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9232" custLinFactNeighborY="1581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9232" custLinFactNeighborY="1581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0FB943-B2A5-4D74-9DE9-04DB9AEBAFD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62FEA885-C27C-4796-89FF-355F145C05D7}" type="pres">
      <dgm:prSet presAssocID="{7F0FB943-B2A5-4D74-9DE9-04DB9AEBAFD9}" presName="Name0" presStyleCnt="0">
        <dgm:presLayoutVars>
          <dgm:dir/>
          <dgm:animLvl val="lvl"/>
          <dgm:resizeHandles val="exact"/>
        </dgm:presLayoutVars>
      </dgm:prSet>
      <dgm:spPr/>
    </dgm:pt>
    <dgm:pt modelId="{29B9DCCA-1CEB-48D7-BDF0-4654B7D18427}" type="pres">
      <dgm:prSet presAssocID="{7F0FB943-B2A5-4D74-9DE9-04DB9AEBAFD9}" presName="dummy" presStyleCnt="0"/>
      <dgm:spPr/>
    </dgm:pt>
    <dgm:pt modelId="{06284DA8-E5ED-47D8-80AC-96496A9D8E6D}" type="pres">
      <dgm:prSet presAssocID="{7F0FB943-B2A5-4D74-9DE9-04DB9AEBAFD9}" presName="linH" presStyleCnt="0"/>
      <dgm:spPr/>
    </dgm:pt>
    <dgm:pt modelId="{D6409D50-0D18-43D8-A77E-0307ADE68142}" type="pres">
      <dgm:prSet presAssocID="{7F0FB943-B2A5-4D74-9DE9-04DB9AEBAFD9}" presName="padding1" presStyleCnt="0"/>
      <dgm:spPr/>
    </dgm:pt>
    <dgm:pt modelId="{EDA8B7BD-E97E-4E35-B533-DF3DD7378FF3}" type="pres">
      <dgm:prSet presAssocID="{7F0FB943-B2A5-4D74-9DE9-04DB9AEBAFD9}" presName="padding2" presStyleCnt="0"/>
      <dgm:spPr/>
    </dgm:pt>
    <dgm:pt modelId="{833D6573-8A28-4251-A98A-81DFFC52AB0A}" type="pres">
      <dgm:prSet presAssocID="{7F0FB943-B2A5-4D74-9DE9-04DB9AEBAFD9}" presName="negArrow" presStyleCnt="0"/>
      <dgm:spPr/>
    </dgm:pt>
    <dgm:pt modelId="{BED36DCC-1BEA-4F04-AAAC-B637CB312C4C}" type="pres">
      <dgm:prSet presAssocID="{7F0FB943-B2A5-4D74-9DE9-04DB9AEBAFD9}" presName="backgroundArrow" presStyleLbl="node1" presStyleIdx="0" presStyleCnt="1" custLinFactNeighborX="9232" custLinFactNeighborY="1581"/>
      <dgm:spPr/>
    </dgm:pt>
  </dgm:ptLst>
  <dgm:cxnLst>
    <dgm:cxn modelId="{7EECE624-466E-4813-B163-59E66258A9D6}" type="presOf" srcId="{7F0FB943-B2A5-4D74-9DE9-04DB9AEBAFD9}" destId="{62FEA885-C27C-4796-89FF-355F145C05D7}" srcOrd="0" destOrd="0" presId="urn:microsoft.com/office/officeart/2005/8/layout/hProcess3"/>
    <dgm:cxn modelId="{7741FBE4-6C63-4A09-8002-AAE7E35A7734}" type="presParOf" srcId="{62FEA885-C27C-4796-89FF-355F145C05D7}" destId="{29B9DCCA-1CEB-48D7-BDF0-4654B7D18427}" srcOrd="0" destOrd="0" presId="urn:microsoft.com/office/officeart/2005/8/layout/hProcess3"/>
    <dgm:cxn modelId="{53F9B572-2A89-49A3-8EC5-748BFDA23EF3}" type="presParOf" srcId="{62FEA885-C27C-4796-89FF-355F145C05D7}" destId="{06284DA8-E5ED-47D8-80AC-96496A9D8E6D}" srcOrd="1" destOrd="0" presId="urn:microsoft.com/office/officeart/2005/8/layout/hProcess3"/>
    <dgm:cxn modelId="{297DC2BE-3339-4AFF-A5D2-4B74B26C8FAB}" type="presParOf" srcId="{06284DA8-E5ED-47D8-80AC-96496A9D8E6D}" destId="{D6409D50-0D18-43D8-A77E-0307ADE68142}" srcOrd="0" destOrd="0" presId="urn:microsoft.com/office/officeart/2005/8/layout/hProcess3"/>
    <dgm:cxn modelId="{360F5983-80C6-49B7-BF2F-83EB355D7CDB}" type="presParOf" srcId="{06284DA8-E5ED-47D8-80AC-96496A9D8E6D}" destId="{EDA8B7BD-E97E-4E35-B533-DF3DD7378FF3}" srcOrd="1" destOrd="0" presId="urn:microsoft.com/office/officeart/2005/8/layout/hProcess3"/>
    <dgm:cxn modelId="{21A64F7B-6A85-4F2B-AF74-8CF2FB18B0F3}" type="presParOf" srcId="{06284DA8-E5ED-47D8-80AC-96496A9D8E6D}" destId="{833D6573-8A28-4251-A98A-81DFFC52AB0A}" srcOrd="2" destOrd="0" presId="urn:microsoft.com/office/officeart/2005/8/layout/hProcess3"/>
    <dgm:cxn modelId="{99B67A5F-B283-4DE6-B6EC-BC48D03D353E}" type="presParOf" srcId="{06284DA8-E5ED-47D8-80AC-96496A9D8E6D}" destId="{BED36DCC-1BEA-4F04-AAAC-B637CB312C4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36DCC-1BEA-4F04-AAAC-B637CB312C4C}">
      <dsp:nvSpPr>
        <dsp:cNvPr id="0" name=""/>
        <dsp:cNvSpPr/>
      </dsp:nvSpPr>
      <dsp:spPr>
        <a:xfrm>
          <a:off x="0" y="22766"/>
          <a:ext cx="897596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5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0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02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118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23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81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869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21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344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76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1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363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986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67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230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123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63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831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079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90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17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05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510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70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25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587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952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235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52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843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3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96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388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092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4578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454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919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57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562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86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430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81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0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2404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43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943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628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012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94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575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973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2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45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258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29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3564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550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4187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33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956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7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10" Type="http://schemas.openxmlformats.org/officeDocument/2006/relationships/image" Target="../media/image34.jpeg"/><Relationship Id="rId4" Type="http://schemas.openxmlformats.org/officeDocument/2006/relationships/image" Target="../media/image48.png"/><Relationship Id="rId9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og lying on the ground">
            <a:extLst>
              <a:ext uri="{FF2B5EF4-FFF2-40B4-BE49-F238E27FC236}">
                <a16:creationId xmlns:a16="http://schemas.microsoft.com/office/drawing/2014/main" id="{AEE9C8F3-D630-CC37-4C6E-FD4F7CA1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40" y="1"/>
            <a:ext cx="6929408" cy="462534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283763" y="-131263"/>
            <a:ext cx="3358800" cy="531672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465175" y="3142503"/>
            <a:ext cx="4131560" cy="1064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tr-TR" sz="1600" b="1" dirty="0">
                <a:solidFill>
                  <a:schemeClr val="bg1"/>
                </a:solidFill>
                <a:latin typeface="Livvic" panose="020B0604020202020204" pitchFamily="2" charset="0"/>
              </a:rPr>
              <a:t>Ömer Oktay Gültekin 21901413</a:t>
            </a:r>
          </a:p>
          <a:p>
            <a:pPr algn="l">
              <a:lnSpc>
                <a:spcPct val="120000"/>
              </a:lnSpc>
            </a:pPr>
            <a:r>
              <a:rPr lang="tr-TR" sz="1600" b="1" dirty="0" err="1">
                <a:solidFill>
                  <a:schemeClr val="bg1"/>
                </a:solidFill>
                <a:latin typeface="Livvic" panose="020B0604020202020204" pitchFamily="2" charset="0"/>
              </a:rPr>
              <a:t>Department</a:t>
            </a:r>
            <a:r>
              <a:rPr lang="tr-TR" sz="1600" b="1" dirty="0">
                <a:solidFill>
                  <a:schemeClr val="bg1"/>
                </a:solidFill>
                <a:latin typeface="Livvic" panose="020B0604020202020204" pitchFamily="2" charset="0"/>
              </a:rPr>
              <a:t> of </a:t>
            </a:r>
            <a:r>
              <a:rPr lang="tr-TR" sz="1600" b="1" dirty="0" err="1">
                <a:solidFill>
                  <a:schemeClr val="bg1"/>
                </a:solidFill>
                <a:latin typeface="Livvic" panose="020B0604020202020204" pitchFamily="2" charset="0"/>
              </a:rPr>
              <a:t>Computer</a:t>
            </a:r>
            <a:r>
              <a:rPr lang="tr-TR" sz="1600" b="1" dirty="0">
                <a:solidFill>
                  <a:schemeClr val="bg1"/>
                </a:solidFill>
                <a:latin typeface="Livvic" panose="020B0604020202020204" pitchFamily="2" charset="0"/>
              </a:rPr>
              <a:t> </a:t>
            </a:r>
            <a:r>
              <a:rPr lang="tr-TR" sz="1600" b="1" dirty="0" err="1">
                <a:solidFill>
                  <a:schemeClr val="bg1"/>
                </a:solidFill>
                <a:latin typeface="Livvic" panose="020B0604020202020204" pitchFamily="2" charset="0"/>
              </a:rPr>
              <a:t>Engineering</a:t>
            </a:r>
            <a:endParaRPr lang="tr-TR" sz="1600" b="1" dirty="0">
              <a:solidFill>
                <a:schemeClr val="bg1"/>
              </a:solidFill>
              <a:latin typeface="Livvic" panose="020B0604020202020204" pitchFamily="2" charset="0"/>
            </a:endParaRPr>
          </a:p>
          <a:p>
            <a:pPr algn="l">
              <a:lnSpc>
                <a:spcPct val="120000"/>
              </a:lnSpc>
            </a:pPr>
            <a:r>
              <a:rPr lang="tr-TR" sz="1600" b="1" dirty="0">
                <a:solidFill>
                  <a:schemeClr val="bg1"/>
                </a:solidFill>
                <a:latin typeface="Livvic" panose="020B0604020202020204" pitchFamily="2" charset="0"/>
              </a:rPr>
              <a:t>ENG 401-12</a:t>
            </a:r>
            <a:endParaRPr lang="en-US" sz="1600" b="1" dirty="0">
              <a:solidFill>
                <a:schemeClr val="bg1"/>
              </a:solidFill>
              <a:latin typeface="Livvic" panose="020B0604020202020204" pitchFamily="2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04498" y="847700"/>
            <a:ext cx="5317027" cy="2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chemeClr val="bg1"/>
                </a:solidFill>
              </a:rPr>
              <a:t>A REPORT TO OFFER ENGINEERING SOLUTIONS TO ELIMINATE THE HUNGER PROBLEM OF STRAY DOGS IN ERDEK UMUT STREET</a:t>
            </a:r>
            <a:endParaRPr lang="en-US" sz="2800" dirty="0">
              <a:solidFill>
                <a:schemeClr val="bg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2300EA2-AEBA-4ED2-6781-02AB33A0C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3" b="97179" l="3526" r="96897">
                        <a14:foregroundMark x1="26798" y1="15233" x2="35261" y2="13258"/>
                        <a14:foregroundMark x1="32299" y1="15515" x2="16643" y2="23977"/>
                        <a14:foregroundMark x1="16643" y1="23977" x2="27645" y2="16925"/>
                        <a14:foregroundMark x1="59520" y1="45416" x2="39210" y2="40339"/>
                        <a14:foregroundMark x1="39210" y1="40339" x2="55994" y2="43018"/>
                        <a14:foregroundMark x1="55994" y1="43018" x2="40197" y2="43441"/>
                        <a14:foregroundMark x1="40197" y1="43441" x2="28068" y2="57546"/>
                        <a14:foregroundMark x1="28068" y1="57546" x2="30324" y2="83921"/>
                        <a14:foregroundMark x1="33568" y1="76305" x2="29196" y2="56417"/>
                        <a14:foregroundMark x1="29196" y1="56417" x2="19464" y2="44006"/>
                        <a14:foregroundMark x1="19464" y1="44006" x2="13963" y2="68829"/>
                        <a14:foregroundMark x1="13963" y1="68829" x2="34979" y2="86601"/>
                        <a14:foregroundMark x1="34979" y1="86601" x2="52468" y2="91678"/>
                        <a14:foregroundMark x1="52468" y1="91678" x2="71650" y2="88152"/>
                        <a14:foregroundMark x1="71650" y1="88152" x2="85755" y2="67701"/>
                        <a14:foregroundMark x1="85755" y1="67701" x2="83780" y2="32017"/>
                        <a14:foregroundMark x1="83780" y1="32017" x2="66573" y2="17630"/>
                        <a14:foregroundMark x1="66573" y1="17630" x2="42736" y2="11566"/>
                        <a14:foregroundMark x1="42736" y1="11566" x2="21016" y2="26375"/>
                        <a14:foregroundMark x1="21016" y1="26375" x2="13399" y2="41890"/>
                        <a14:foregroundMark x1="13399" y1="41890" x2="13117" y2="64175"/>
                        <a14:foregroundMark x1="13117" y1="64175" x2="13963" y2="66432"/>
                        <a14:foregroundMark x1="12553" y1="69111" x2="10296" y2="44852"/>
                        <a14:foregroundMark x1="10296" y1="44852" x2="16361" y2="25529"/>
                        <a14:foregroundMark x1="9309" y1="67701" x2="12271" y2="30042"/>
                        <a14:foregroundMark x1="8322" y1="61636" x2="8322" y2="34133"/>
                        <a14:foregroundMark x1="7052" y1="36107" x2="8039" y2="68265"/>
                        <a14:foregroundMark x1="29196" y1="90973" x2="56135" y2="93935"/>
                        <a14:foregroundMark x1="56135" y1="93935" x2="71368" y2="86601"/>
                        <a14:foregroundMark x1="71368" y1="86601" x2="81241" y2="73907"/>
                        <a14:foregroundMark x1="81241" y1="73907" x2="90973" y2="48519"/>
                        <a14:foregroundMark x1="90973" y1="48519" x2="83216" y2="26093"/>
                        <a14:foregroundMark x1="83216" y1="26093" x2="69958" y2="16502"/>
                        <a14:foregroundMark x1="69958" y1="16502" x2="51058" y2="9450"/>
                        <a14:foregroundMark x1="51058" y1="9450" x2="38364" y2="10437"/>
                        <a14:foregroundMark x1="91255" y1="30889" x2="92243" y2="49929"/>
                        <a14:foregroundMark x1="92243" y1="49929" x2="85331" y2="73625"/>
                        <a14:foregroundMark x1="34133" y1="8181" x2="49788" y2="7193"/>
                        <a14:foregroundMark x1="49788" y1="7193" x2="70945" y2="9591"/>
                        <a14:foregroundMark x1="35261" y1="7052" x2="52186" y2="6065"/>
                        <a14:foregroundMark x1="52186" y1="6065" x2="61636" y2="6770"/>
                        <a14:foregroundMark x1="42454" y1="5360" x2="53315" y2="5360"/>
                        <a14:foregroundMark x1="44570" y1="3808" x2="49224" y2="4795"/>
                        <a14:foregroundMark x1="51904" y1="6065" x2="60085" y2="9873"/>
                        <a14:foregroundMark x1="13681" y1="33568" x2="6488" y2="51199"/>
                        <a14:foregroundMark x1="5642" y1="43159" x2="4090" y2="51763"/>
                        <a14:foregroundMark x1="29337" y1="90268" x2="53456" y2="94217"/>
                        <a14:foregroundMark x1="53456" y1="94217" x2="71227" y2="90691"/>
                        <a14:foregroundMark x1="71227" y1="90691" x2="71932" y2="90127"/>
                        <a14:foregroundMark x1="31171" y1="92807" x2="51058" y2="97461"/>
                        <a14:foregroundMark x1="51058" y1="97461" x2="68124" y2="94217"/>
                        <a14:foregroundMark x1="94499" y1="36953" x2="95063" y2="61777"/>
                        <a14:foregroundMark x1="96192" y1="42595" x2="96897" y2="57405"/>
                        <a14:foregroundMark x1="55430" y1="27504" x2="59238" y2="44993"/>
                        <a14:foregroundMark x1="59238" y1="44993" x2="71509" y2="62341"/>
                        <a14:foregroundMark x1="71509" y1="62341" x2="76446" y2="29901"/>
                        <a14:foregroundMark x1="76446" y1="29901" x2="67983" y2="28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49" y="3142503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270C9-28F4-C0A5-72D8-945699F165DE}"/>
              </a:ext>
            </a:extLst>
          </p:cNvPr>
          <p:cNvSpPr txBox="1"/>
          <p:nvPr/>
        </p:nvSpPr>
        <p:spPr>
          <a:xfrm>
            <a:off x="8290561" y="4625341"/>
            <a:ext cx="85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9047E-BC08-C67E-91F1-5F997333A375}"/>
              </a:ext>
            </a:extLst>
          </p:cNvPr>
          <p:cNvSpPr txBox="1"/>
          <p:nvPr/>
        </p:nvSpPr>
        <p:spPr>
          <a:xfrm>
            <a:off x="2214137" y="4625341"/>
            <a:ext cx="6405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1: A </a:t>
            </a:r>
            <a:r>
              <a:rPr lang="tr-TR" dirty="0" err="1">
                <a:latin typeface="Livvic" pitchFamily="2" charset="0"/>
              </a:rPr>
              <a:t>Stray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Dog</a:t>
            </a:r>
            <a:r>
              <a:rPr lang="tr-TR" dirty="0">
                <a:latin typeface="Livvic" pitchFamily="2" charset="0"/>
              </a:rPr>
              <a:t> Picture [1]</a:t>
            </a:r>
            <a:endParaRPr lang="en-US" dirty="0">
              <a:latin typeface="Livvic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95451" y="4595100"/>
            <a:ext cx="848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8" name="Google Shape;337;p38">
            <a:extLst>
              <a:ext uri="{FF2B5EF4-FFF2-40B4-BE49-F238E27FC236}">
                <a16:creationId xmlns:a16="http://schemas.microsoft.com/office/drawing/2014/main" id="{B53CE5F1-E8D5-4B48-2393-44C5D992570D}"/>
              </a:ext>
            </a:extLst>
          </p:cNvPr>
          <p:cNvSpPr/>
          <p:nvPr/>
        </p:nvSpPr>
        <p:spPr>
          <a:xfrm>
            <a:off x="986156" y="1023833"/>
            <a:ext cx="7309295" cy="6587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40;p38">
            <a:extLst>
              <a:ext uri="{FF2B5EF4-FFF2-40B4-BE49-F238E27FC236}">
                <a16:creationId xmlns:a16="http://schemas.microsoft.com/office/drawing/2014/main" id="{8B78FCC4-A102-C174-BFCD-551840F78596}"/>
              </a:ext>
            </a:extLst>
          </p:cNvPr>
          <p:cNvSpPr txBox="1">
            <a:spLocks/>
          </p:cNvSpPr>
          <p:nvPr/>
        </p:nvSpPr>
        <p:spPr>
          <a:xfrm>
            <a:off x="986155" y="1045013"/>
            <a:ext cx="7309295" cy="63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Root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Cause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Lack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Coordination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Amongs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People</a:t>
            </a:r>
            <a:endParaRPr lang="en-US" sz="24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" name="Google Shape;165;p27">
            <a:extLst>
              <a:ext uri="{FF2B5EF4-FFF2-40B4-BE49-F238E27FC236}">
                <a16:creationId xmlns:a16="http://schemas.microsoft.com/office/drawing/2014/main" id="{F64804D6-5317-558A-6385-59840549C12E}"/>
              </a:ext>
            </a:extLst>
          </p:cNvPr>
          <p:cNvSpPr txBox="1">
            <a:spLocks/>
          </p:cNvSpPr>
          <p:nvPr/>
        </p:nvSpPr>
        <p:spPr>
          <a:xfrm>
            <a:off x="986155" y="1882267"/>
            <a:ext cx="7309296" cy="37091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+mn-lt"/>
              </a:rPr>
              <a:t>Lack of knowledge of whether the dogs were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feeded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7" name="Google Shape;165;p27">
            <a:extLst>
              <a:ext uri="{FF2B5EF4-FFF2-40B4-BE49-F238E27FC236}">
                <a16:creationId xmlns:a16="http://schemas.microsoft.com/office/drawing/2014/main" id="{D552576A-77D9-FAEA-E52E-A5A7BD086B46}"/>
              </a:ext>
            </a:extLst>
          </p:cNvPr>
          <p:cNvSpPr txBox="1">
            <a:spLocks/>
          </p:cNvSpPr>
          <p:nvPr/>
        </p:nvSpPr>
        <p:spPr>
          <a:xfrm>
            <a:off x="986155" y="2448537"/>
            <a:ext cx="7309296" cy="37091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+mn-lt"/>
              </a:rPr>
              <a:t>Lack of containers of food and water for the animals in the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street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11" name="Google Shape;165;p27">
            <a:extLst>
              <a:ext uri="{FF2B5EF4-FFF2-40B4-BE49-F238E27FC236}">
                <a16:creationId xmlns:a16="http://schemas.microsoft.com/office/drawing/2014/main" id="{E31D974F-253C-223D-FF81-0B53FABFB68A}"/>
              </a:ext>
            </a:extLst>
          </p:cNvPr>
          <p:cNvSpPr txBox="1">
            <a:spLocks/>
          </p:cNvSpPr>
          <p:nvPr/>
        </p:nvSpPr>
        <p:spPr>
          <a:xfrm>
            <a:off x="986156" y="2998763"/>
            <a:ext cx="7309296" cy="37091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bg1"/>
                </a:solidFill>
                <a:latin typeface="+mn-lt"/>
              </a:rPr>
              <a:t>V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ery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few people living in the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street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during the winter months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9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89235" y="4669432"/>
            <a:ext cx="95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954738" y="791670"/>
            <a:ext cx="7234521" cy="12243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954739" y="860883"/>
            <a:ext cx="7234519" cy="108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400" u="sng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400" u="sng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1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</a:p>
          <a:p>
            <a:pPr algn="ctr"/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Designing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RFID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ag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system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track feeding times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dogs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0" name="Google Shape;337;p38">
            <a:extLst>
              <a:ext uri="{FF2B5EF4-FFF2-40B4-BE49-F238E27FC236}">
                <a16:creationId xmlns:a16="http://schemas.microsoft.com/office/drawing/2014/main" id="{29EA3AD4-591E-465F-2BAC-EEAC538166ED}"/>
              </a:ext>
            </a:extLst>
          </p:cNvPr>
          <p:cNvSpPr/>
          <p:nvPr/>
        </p:nvSpPr>
        <p:spPr>
          <a:xfrm>
            <a:off x="954714" y="2264358"/>
            <a:ext cx="7234521" cy="12243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40;p38">
            <a:extLst>
              <a:ext uri="{FF2B5EF4-FFF2-40B4-BE49-F238E27FC236}">
                <a16:creationId xmlns:a16="http://schemas.microsoft.com/office/drawing/2014/main" id="{67735ACF-FEB3-F5A0-02AB-AC165533ED23}"/>
              </a:ext>
            </a:extLst>
          </p:cNvPr>
          <p:cNvSpPr txBox="1">
            <a:spLocks/>
          </p:cNvSpPr>
          <p:nvPr/>
        </p:nvSpPr>
        <p:spPr>
          <a:xfrm>
            <a:off x="954713" y="2333571"/>
            <a:ext cx="7234521" cy="108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tr-TR" sz="2400" u="sng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400" u="sng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2</a:t>
            </a:r>
          </a:p>
          <a:p>
            <a:pPr algn="ctr"/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Designing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Bluetooth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based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system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track feeding times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dogs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2" name="Google Shape;337;p38">
            <a:extLst>
              <a:ext uri="{FF2B5EF4-FFF2-40B4-BE49-F238E27FC236}">
                <a16:creationId xmlns:a16="http://schemas.microsoft.com/office/drawing/2014/main" id="{B73F90B8-82AE-F582-B336-C61C4CC863DB}"/>
              </a:ext>
            </a:extLst>
          </p:cNvPr>
          <p:cNvSpPr/>
          <p:nvPr/>
        </p:nvSpPr>
        <p:spPr>
          <a:xfrm>
            <a:off x="954714" y="3737046"/>
            <a:ext cx="7234521" cy="9778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40;p38">
            <a:extLst>
              <a:ext uri="{FF2B5EF4-FFF2-40B4-BE49-F238E27FC236}">
                <a16:creationId xmlns:a16="http://schemas.microsoft.com/office/drawing/2014/main" id="{0777B6EF-4E09-9939-747E-A6B3C6D24814}"/>
              </a:ext>
            </a:extLst>
          </p:cNvPr>
          <p:cNvSpPr txBox="1">
            <a:spLocks/>
          </p:cNvSpPr>
          <p:nvPr/>
        </p:nvSpPr>
        <p:spPr>
          <a:xfrm>
            <a:off x="954713" y="3806263"/>
            <a:ext cx="7234521" cy="79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tr-TR" sz="2400" u="sng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400" u="sng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3</a:t>
            </a:r>
            <a:endParaRPr lang="tr-TR" sz="24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algn="ctr"/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smart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feeding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machine</a:t>
            </a:r>
            <a:endParaRPr lang="tr-TR" sz="24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608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44257" y="4595100"/>
            <a:ext cx="99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is RFID?</a:t>
            </a:r>
          </a:p>
        </p:txBody>
      </p:sp>
      <p:pic>
        <p:nvPicPr>
          <p:cNvPr id="2050" name="Picture 2" descr="How RFID works diagram">
            <a:extLst>
              <a:ext uri="{FF2B5EF4-FFF2-40B4-BE49-F238E27FC236}">
                <a16:creationId xmlns:a16="http://schemas.microsoft.com/office/drawing/2014/main" id="{EA3338FE-FD16-0100-A5EE-E37BB0A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9" y="1213443"/>
            <a:ext cx="5689266" cy="330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FE53B-459C-1110-18DA-1BDF7E5B43C0}"/>
              </a:ext>
            </a:extLst>
          </p:cNvPr>
          <p:cNvSpPr txBox="1"/>
          <p:nvPr/>
        </p:nvSpPr>
        <p:spPr>
          <a:xfrm>
            <a:off x="2346125" y="4516330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7: RFID </a:t>
            </a:r>
            <a:r>
              <a:rPr lang="tr-TR" dirty="0" err="1">
                <a:latin typeface="Livvic" pitchFamily="2" charset="0"/>
              </a:rPr>
              <a:t>Tracking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Down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Process</a:t>
            </a:r>
            <a:r>
              <a:rPr lang="tr-TR" dirty="0">
                <a:latin typeface="Livvic" pitchFamily="2" charset="0"/>
              </a:rPr>
              <a:t> [11]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4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095489" y="4595100"/>
            <a:ext cx="104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0510A-107E-CC52-0228-D6FFE992FF4D}"/>
              </a:ext>
            </a:extLst>
          </p:cNvPr>
          <p:cNvSpPr txBox="1"/>
          <p:nvPr/>
        </p:nvSpPr>
        <p:spPr>
          <a:xfrm>
            <a:off x="724040" y="3692005"/>
            <a:ext cx="2523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8:  </a:t>
            </a:r>
            <a:r>
              <a:rPr lang="tr-TR" sz="1400" dirty="0" err="1">
                <a:latin typeface="Livvic" pitchFamily="2" charset="0"/>
              </a:rPr>
              <a:t>Dog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ar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[12]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3074" name="Picture 2" descr="Street dog with ear tag">
            <a:extLst>
              <a:ext uri="{FF2B5EF4-FFF2-40B4-BE49-F238E27FC236}">
                <a16:creationId xmlns:a16="http://schemas.microsoft.com/office/drawing/2014/main" id="{2E2E67AB-CD6D-ABD9-F67C-D48A87E3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/>
          <a:stretch/>
        </p:blipFill>
        <p:spPr bwMode="auto">
          <a:xfrm>
            <a:off x="208430" y="1599941"/>
            <a:ext cx="3446677" cy="20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7B0BF39-8E03-944D-7AF3-E5E510BA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6" y="1599941"/>
            <a:ext cx="2003872" cy="20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7DD409-A4FB-45DD-A9E1-7BC4485C9C01}"/>
              </a:ext>
            </a:extLst>
          </p:cNvPr>
          <p:cNvSpPr txBox="1"/>
          <p:nvPr/>
        </p:nvSpPr>
        <p:spPr>
          <a:xfrm>
            <a:off x="6165476" y="3692005"/>
            <a:ext cx="2515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9:  RFID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S</a:t>
            </a:r>
            <a:r>
              <a:rPr lang="tr-TR" sz="1400" dirty="0">
                <a:latin typeface="Livvic" pitchFamily="2" charset="0"/>
              </a:rPr>
              <a:t>mall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nough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to</a:t>
            </a:r>
            <a:r>
              <a:rPr lang="tr-TR" sz="1400" dirty="0">
                <a:latin typeface="Livvic" pitchFamily="2" charset="0"/>
              </a:rPr>
              <a:t> Fit in </a:t>
            </a:r>
            <a:r>
              <a:rPr lang="tr-TR" sz="1400" dirty="0" err="1">
                <a:latin typeface="Livvic" pitchFamily="2" charset="0"/>
              </a:rPr>
              <a:t>Dog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ar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[13]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32065" y="4595100"/>
            <a:ext cx="1011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2092"/>
            <a:ext cx="3442448" cy="3447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22091"/>
            <a:ext cx="3442447" cy="34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A85E8-28E2-F271-7C66-7D38D44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9" y="966866"/>
            <a:ext cx="8291986" cy="3726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FE1C5-5F94-EB5F-88BE-B9E2F8EA95F6}"/>
              </a:ext>
            </a:extLst>
          </p:cNvPr>
          <p:cNvSpPr txBox="1"/>
          <p:nvPr/>
        </p:nvSpPr>
        <p:spPr>
          <a:xfrm>
            <a:off x="2525843" y="4687574"/>
            <a:ext cx="4167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10: A </a:t>
            </a:r>
            <a:r>
              <a:rPr lang="tr-TR" dirty="0" err="1">
                <a:latin typeface="Livvic" pitchFamily="2" charset="0"/>
              </a:rPr>
              <a:t>Flow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Diagram</a:t>
            </a:r>
            <a:r>
              <a:rPr lang="tr-TR" dirty="0">
                <a:latin typeface="Livvic" pitchFamily="2" charset="0"/>
              </a:rPr>
              <a:t> of RFID </a:t>
            </a:r>
            <a:r>
              <a:rPr lang="tr-TR" dirty="0" err="1">
                <a:latin typeface="Livvic" pitchFamily="2" charset="0"/>
              </a:rPr>
              <a:t>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System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6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379613" y="4595100"/>
            <a:ext cx="76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A3258-0B34-304C-0080-90B6C690F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1" t="14946" r="36863" b="13240"/>
          <a:stretch/>
        </p:blipFill>
        <p:spPr bwMode="auto">
          <a:xfrm>
            <a:off x="1084556" y="543279"/>
            <a:ext cx="2193026" cy="43135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586F1-5908-1AE5-5EFD-771B24A99650}"/>
              </a:ext>
            </a:extLst>
          </p:cNvPr>
          <p:cNvSpPr txBox="1"/>
          <p:nvPr/>
        </p:nvSpPr>
        <p:spPr>
          <a:xfrm>
            <a:off x="194872" y="4702924"/>
            <a:ext cx="3972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11:  A Basic UI of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Mobile Application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24EAA-635B-726B-7CC0-ED059E013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38" y="4053574"/>
            <a:ext cx="3751174" cy="3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2E03D-0368-8FF9-59F3-B39498FEE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44" y="3607602"/>
            <a:ext cx="3751168" cy="31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E5FEDB2-A665-8AC5-49FB-8BBDB52EF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42" y="2879527"/>
            <a:ext cx="3751170" cy="595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51785-682B-164C-01B4-2BC5C99BF54B}"/>
              </a:ext>
            </a:extLst>
          </p:cNvPr>
          <p:cNvSpPr txBox="1"/>
          <p:nvPr/>
        </p:nvSpPr>
        <p:spPr>
          <a:xfrm>
            <a:off x="4628438" y="4702923"/>
            <a:ext cx="375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12: Notification Templates of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App</a:t>
            </a:r>
            <a:r>
              <a:rPr lang="tr-TR" sz="1400" dirty="0">
                <a:latin typeface="Livvic" pitchFamily="2" charset="0"/>
              </a:rPr>
              <a:t> 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94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07681" y="4743390"/>
            <a:ext cx="1036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7BEB48-7A66-D398-BEFF-A1686343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07" y="1213443"/>
            <a:ext cx="3083055" cy="31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BBB06B-5A7B-991C-F47F-53750FF4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7" y="1213443"/>
            <a:ext cx="3180229" cy="31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3F94A-4035-6EC2-CBC6-93FA58949E40}"/>
              </a:ext>
            </a:extLst>
          </p:cNvPr>
          <p:cNvSpPr txBox="1"/>
          <p:nvPr/>
        </p:nvSpPr>
        <p:spPr>
          <a:xfrm>
            <a:off x="1038723" y="4412234"/>
            <a:ext cx="2523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13:  Pet 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[14]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F44B4-42CF-BDB6-7501-8CD00819B6B0}"/>
              </a:ext>
            </a:extLst>
          </p:cNvPr>
          <p:cNvSpPr txBox="1"/>
          <p:nvPr/>
        </p:nvSpPr>
        <p:spPr>
          <a:xfrm>
            <a:off x="5139070" y="4412234"/>
            <a:ext cx="3442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14: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U</a:t>
            </a:r>
            <a:r>
              <a:rPr lang="tr-TR" sz="1400" dirty="0" err="1">
                <a:latin typeface="Livvic" pitchFamily="2" charset="0"/>
              </a:rPr>
              <a:t>sage</a:t>
            </a:r>
            <a:r>
              <a:rPr lang="tr-TR" sz="1400" dirty="0">
                <a:latin typeface="Livvic" pitchFamily="2" charset="0"/>
              </a:rPr>
              <a:t> of 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[14]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97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78369" y="4595100"/>
            <a:ext cx="86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075290" y="627170"/>
            <a:ext cx="446708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075290" y="652147"/>
            <a:ext cx="446708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Advantages</a:t>
            </a:r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Bluetooth: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E53B-459C-1110-18DA-1BDF7E5B43C0}"/>
              </a:ext>
            </a:extLst>
          </p:cNvPr>
          <p:cNvSpPr txBox="1"/>
          <p:nvPr/>
        </p:nvSpPr>
        <p:spPr>
          <a:xfrm>
            <a:off x="2346125" y="4157117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15: Bluetooth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Range</a:t>
            </a:r>
            <a:r>
              <a:rPr lang="tr-TR" dirty="0">
                <a:latin typeface="Livvic" pitchFamily="2" charset="0"/>
              </a:rPr>
              <a:t> [15]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5122" name="Picture 2" descr="a Experimental coverage region for Bluetooth and mobile coverage area. b A Pie-chart of System Usability Scale (SUS)">
            <a:extLst>
              <a:ext uri="{FF2B5EF4-FFF2-40B4-BE49-F238E27FC236}">
                <a16:creationId xmlns:a16="http://schemas.microsoft.com/office/drawing/2014/main" id="{C97A98B3-9CE0-FED3-CB80-C657208EB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6"/>
          <a:stretch/>
        </p:blipFill>
        <p:spPr bwMode="auto">
          <a:xfrm>
            <a:off x="2723029" y="1306426"/>
            <a:ext cx="3442447" cy="26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5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41793" y="4743390"/>
            <a:ext cx="9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0905FE-D8D1-3C46-7160-77A32DA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73" y="2639270"/>
            <a:ext cx="1914373" cy="1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ew MS50SFA NRF52832 Low Energy 5.0 Bluetooth Modülü">
            <a:extLst>
              <a:ext uri="{FF2B5EF4-FFF2-40B4-BE49-F238E27FC236}">
                <a16:creationId xmlns:a16="http://schemas.microsoft.com/office/drawing/2014/main" id="{9A1BCC9D-8EBC-1FCC-D8E3-87134306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8" r="55441" b="24834"/>
          <a:stretch/>
        </p:blipFill>
        <p:spPr bwMode="auto">
          <a:xfrm>
            <a:off x="148708" y="1571074"/>
            <a:ext cx="2130745" cy="23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09273-1__02181__89447">
            <a:extLst>
              <a:ext uri="{FF2B5EF4-FFF2-40B4-BE49-F238E27FC236}">
                <a16:creationId xmlns:a16="http://schemas.microsoft.com/office/drawing/2014/main" id="{61FF38DA-CDA4-4DD0-F24D-7FAD5BE3F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102" r="20000" b="23608"/>
          <a:stretch/>
        </p:blipFill>
        <p:spPr bwMode="auto">
          <a:xfrm>
            <a:off x="7041463" y="2211441"/>
            <a:ext cx="1578102" cy="17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(100 Pcs) MCIGICM 5mm LED Light Diodes, LED Circuit Assorted  Kit for Science Project Experiment (Multi-Colored - 5 Color) : Industrial &amp;  Scientific">
            <a:extLst>
              <a:ext uri="{FF2B5EF4-FFF2-40B4-BE49-F238E27FC236}">
                <a16:creationId xmlns:a16="http://schemas.microsoft.com/office/drawing/2014/main" id="{BB03D972-2ED5-4A22-4DBF-757A864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2629" r="80931" b="45120"/>
          <a:stretch/>
        </p:blipFill>
        <p:spPr bwMode="auto">
          <a:xfrm>
            <a:off x="5589766" y="1227978"/>
            <a:ext cx="644056" cy="268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C5E39-F24C-9BE4-2900-5363736FEB09}"/>
              </a:ext>
            </a:extLst>
          </p:cNvPr>
          <p:cNvSpPr txBox="1"/>
          <p:nvPr/>
        </p:nvSpPr>
        <p:spPr>
          <a:xfrm>
            <a:off x="0" y="4118074"/>
            <a:ext cx="2279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16: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NRF52832 Bluetooth </a:t>
            </a:r>
            <a:r>
              <a:rPr lang="tr-TR" sz="1400" dirty="0" err="1">
                <a:latin typeface="Livvic" pitchFamily="2" charset="0"/>
              </a:rPr>
              <a:t>Module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[16]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6E3B5-8BE3-6CBC-9459-729FA1B7531B}"/>
              </a:ext>
            </a:extLst>
          </p:cNvPr>
          <p:cNvSpPr txBox="1"/>
          <p:nvPr/>
        </p:nvSpPr>
        <p:spPr>
          <a:xfrm>
            <a:off x="2378746" y="4054464"/>
            <a:ext cx="252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17:  </a:t>
            </a:r>
            <a:r>
              <a:rPr lang="tr-TR" dirty="0">
                <a:latin typeface="Livvic" pitchFamily="2" charset="0"/>
              </a:rPr>
              <a:t>An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M</a:t>
            </a:r>
            <a:r>
              <a:rPr lang="tr-TR" sz="1400" dirty="0" err="1">
                <a:latin typeface="Livvic" pitchFamily="2" charset="0"/>
              </a:rPr>
              <a:t>icrochip</a:t>
            </a:r>
            <a:r>
              <a:rPr lang="tr-TR" sz="1400" dirty="0">
                <a:latin typeface="Livvic" pitchFamily="2" charset="0"/>
              </a:rPr>
              <a:t> [17]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1B272-0CC2-B3B2-9E02-A42DD42FA843}"/>
              </a:ext>
            </a:extLst>
          </p:cNvPr>
          <p:cNvSpPr txBox="1"/>
          <p:nvPr/>
        </p:nvSpPr>
        <p:spPr>
          <a:xfrm>
            <a:off x="4650082" y="4086269"/>
            <a:ext cx="252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18: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Led Component [18]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D2F60-811C-1B86-E04A-3F5985E17044}"/>
              </a:ext>
            </a:extLst>
          </p:cNvPr>
          <p:cNvSpPr txBox="1"/>
          <p:nvPr/>
        </p:nvSpPr>
        <p:spPr>
          <a:xfrm>
            <a:off x="6887979" y="4086269"/>
            <a:ext cx="2255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19: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Timer Component [19]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8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900417" y="4574456"/>
            <a:ext cx="124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7BEF4-7C71-66DC-FE44-A89F86DB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4" y="1394413"/>
            <a:ext cx="8285259" cy="2915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D24A7-EE49-0263-639F-399205C4574B}"/>
              </a:ext>
            </a:extLst>
          </p:cNvPr>
          <p:cNvSpPr txBox="1"/>
          <p:nvPr/>
        </p:nvSpPr>
        <p:spPr>
          <a:xfrm>
            <a:off x="2346125" y="4303900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20: A </a:t>
            </a:r>
            <a:r>
              <a:rPr lang="tr-TR" dirty="0" err="1">
                <a:latin typeface="Livvic" pitchFamily="2" charset="0"/>
              </a:rPr>
              <a:t>Flow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Diagram</a:t>
            </a:r>
            <a:r>
              <a:rPr lang="tr-TR" dirty="0">
                <a:latin typeface="Livvic" pitchFamily="2" charset="0"/>
              </a:rPr>
              <a:t> of Bluetooth </a:t>
            </a:r>
            <a:r>
              <a:rPr lang="tr-TR" dirty="0" err="1">
                <a:latin typeface="Livvic" pitchFamily="2" charset="0"/>
              </a:rPr>
              <a:t>System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9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3423900" y="75617"/>
            <a:ext cx="3319799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TABLE OF CONTENTS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900" y="935191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3900" y="1754636"/>
            <a:ext cx="3319798" cy="40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/>
              <a:t>Proposed</a:t>
            </a:r>
            <a:r>
              <a:rPr lang="tr-TR" sz="2000" dirty="0"/>
              <a:t> Solutions</a:t>
            </a:r>
            <a:endParaRPr sz="2000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80108" y="1716400"/>
            <a:ext cx="15318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5264" y="656307"/>
            <a:ext cx="3318434" cy="38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/>
              <a:t>Introduction</a:t>
            </a:r>
            <a:endParaRPr sz="20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85557" y="603719"/>
            <a:ext cx="1573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199073"/>
            <a:ext cx="3318434" cy="40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/>
              <a:t>Problem Definition</a:t>
            </a:r>
            <a:endParaRPr sz="20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80108" y="1160837"/>
            <a:ext cx="15318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30115" y="2277028"/>
            <a:ext cx="5238864" cy="40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Criteria for Assessing Proposed Solutions</a:t>
            </a:r>
            <a:endParaRPr sz="2000"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80108" y="2236381"/>
            <a:ext cx="15318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30115" y="2823855"/>
            <a:ext cx="4654664" cy="3678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Proposed Research Methodology 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80108" y="2722083"/>
            <a:ext cx="153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05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8" name="Google Shape;155;p26">
            <a:extLst>
              <a:ext uri="{FF2B5EF4-FFF2-40B4-BE49-F238E27FC236}">
                <a16:creationId xmlns:a16="http://schemas.microsoft.com/office/drawing/2014/main" id="{0DD10FC7-E28D-B071-3A67-DCE2A2629888}"/>
              </a:ext>
            </a:extLst>
          </p:cNvPr>
          <p:cNvSpPr txBox="1">
            <a:spLocks/>
          </p:cNvSpPr>
          <p:nvPr/>
        </p:nvSpPr>
        <p:spPr>
          <a:xfrm>
            <a:off x="3430115" y="4455329"/>
            <a:ext cx="3319798" cy="36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000" dirty="0"/>
              <a:t>References</a:t>
            </a:r>
          </a:p>
        </p:txBody>
      </p:sp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CB7647D7-3BE1-1E6E-4960-DEF215F0C9D7}"/>
              </a:ext>
            </a:extLst>
          </p:cNvPr>
          <p:cNvSpPr txBox="1">
            <a:spLocks/>
          </p:cNvSpPr>
          <p:nvPr/>
        </p:nvSpPr>
        <p:spPr>
          <a:xfrm>
            <a:off x="2080108" y="3264159"/>
            <a:ext cx="153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>
                <a:solidFill>
                  <a:schemeClr val="lt1"/>
                </a:solidFill>
              </a:rPr>
              <a:t>0</a:t>
            </a:r>
            <a:r>
              <a:rPr lang="tr-TR" sz="4000" dirty="0">
                <a:solidFill>
                  <a:schemeClr val="lt1"/>
                </a:solidFill>
              </a:rPr>
              <a:t>6</a:t>
            </a:r>
            <a:endParaRPr lang="es" sz="4000" dirty="0">
              <a:solidFill>
                <a:schemeClr val="l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31CFB-95A6-CDBC-C488-FC8C75149598}"/>
              </a:ext>
            </a:extLst>
          </p:cNvPr>
          <p:cNvSpPr txBox="1"/>
          <p:nvPr/>
        </p:nvSpPr>
        <p:spPr>
          <a:xfrm>
            <a:off x="8241793" y="4565700"/>
            <a:ext cx="9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2" name="Google Shape;155;p26">
            <a:extLst>
              <a:ext uri="{FF2B5EF4-FFF2-40B4-BE49-F238E27FC236}">
                <a16:creationId xmlns:a16="http://schemas.microsoft.com/office/drawing/2014/main" id="{034CA376-D422-390E-E302-1DD2B1131C09}"/>
              </a:ext>
            </a:extLst>
          </p:cNvPr>
          <p:cNvSpPr txBox="1">
            <a:spLocks/>
          </p:cNvSpPr>
          <p:nvPr/>
        </p:nvSpPr>
        <p:spPr>
          <a:xfrm>
            <a:off x="3430115" y="3369120"/>
            <a:ext cx="4654664" cy="36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tr-TR" sz="2000" dirty="0" err="1"/>
              <a:t>Results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Analysis</a:t>
            </a:r>
            <a:endParaRPr lang="en-US" sz="2000" dirty="0"/>
          </a:p>
        </p:txBody>
      </p:sp>
      <p:sp>
        <p:nvSpPr>
          <p:cNvPr id="3" name="Google Shape;155;p26">
            <a:extLst>
              <a:ext uri="{FF2B5EF4-FFF2-40B4-BE49-F238E27FC236}">
                <a16:creationId xmlns:a16="http://schemas.microsoft.com/office/drawing/2014/main" id="{B0029C3A-922E-85F1-8D00-E312D1FB42E2}"/>
              </a:ext>
            </a:extLst>
          </p:cNvPr>
          <p:cNvSpPr txBox="1">
            <a:spLocks/>
          </p:cNvSpPr>
          <p:nvPr/>
        </p:nvSpPr>
        <p:spPr>
          <a:xfrm>
            <a:off x="3430115" y="3940746"/>
            <a:ext cx="4654664" cy="36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tr-TR" sz="2000" dirty="0" err="1"/>
              <a:t>Conclusion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Recommendations</a:t>
            </a:r>
            <a:endParaRPr lang="en-US" sz="2000" dirty="0"/>
          </a:p>
        </p:txBody>
      </p:sp>
      <p:sp>
        <p:nvSpPr>
          <p:cNvPr id="4" name="Google Shape;157;p26">
            <a:extLst>
              <a:ext uri="{FF2B5EF4-FFF2-40B4-BE49-F238E27FC236}">
                <a16:creationId xmlns:a16="http://schemas.microsoft.com/office/drawing/2014/main" id="{BA84752E-AC36-DC74-44D2-E8F8832897B4}"/>
              </a:ext>
            </a:extLst>
          </p:cNvPr>
          <p:cNvSpPr txBox="1">
            <a:spLocks/>
          </p:cNvSpPr>
          <p:nvPr/>
        </p:nvSpPr>
        <p:spPr>
          <a:xfrm>
            <a:off x="2080108" y="3835121"/>
            <a:ext cx="153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>
                <a:solidFill>
                  <a:schemeClr val="lt1"/>
                </a:solidFill>
              </a:rPr>
              <a:t>0</a:t>
            </a:r>
            <a:r>
              <a:rPr lang="tr-TR" sz="4000" dirty="0">
                <a:solidFill>
                  <a:schemeClr val="lt1"/>
                </a:solidFill>
              </a:rPr>
              <a:t>7</a:t>
            </a:r>
            <a:endParaRPr lang="es" sz="4000" dirty="0">
              <a:solidFill>
                <a:schemeClr val="lt1"/>
              </a:solidFill>
            </a:endParaRPr>
          </a:p>
        </p:txBody>
      </p:sp>
      <p:sp>
        <p:nvSpPr>
          <p:cNvPr id="5" name="Google Shape;157;p26">
            <a:extLst>
              <a:ext uri="{FF2B5EF4-FFF2-40B4-BE49-F238E27FC236}">
                <a16:creationId xmlns:a16="http://schemas.microsoft.com/office/drawing/2014/main" id="{53EBD621-8722-F700-45CD-42BF32244621}"/>
              </a:ext>
            </a:extLst>
          </p:cNvPr>
          <p:cNvSpPr txBox="1">
            <a:spLocks/>
          </p:cNvSpPr>
          <p:nvPr/>
        </p:nvSpPr>
        <p:spPr>
          <a:xfrm>
            <a:off x="2080108" y="4350368"/>
            <a:ext cx="153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>
                <a:solidFill>
                  <a:schemeClr val="lt1"/>
                </a:solidFill>
              </a:rPr>
              <a:t>0</a:t>
            </a:r>
            <a:r>
              <a:rPr lang="tr-TR" sz="4000" dirty="0">
                <a:solidFill>
                  <a:schemeClr val="lt1"/>
                </a:solidFill>
              </a:rPr>
              <a:t>8</a:t>
            </a:r>
            <a:endParaRPr lang="es"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764781" y="4595100"/>
            <a:ext cx="137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6EF46-6D59-0D28-CA07-3E27CA1D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" y="1462235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FBD-0DB1-0FA3-D123-3B31B8F605C3}"/>
              </a:ext>
            </a:extLst>
          </p:cNvPr>
          <p:cNvSpPr txBox="1"/>
          <p:nvPr/>
        </p:nvSpPr>
        <p:spPr>
          <a:xfrm>
            <a:off x="830580" y="3993110"/>
            <a:ext cx="236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21</a:t>
            </a:r>
            <a:r>
              <a:rPr lang="tr-TR" sz="1400" dirty="0">
                <a:latin typeface="Livvic" pitchFamily="2" charset="0"/>
              </a:rPr>
              <a:t>: Apple </a:t>
            </a:r>
            <a:r>
              <a:rPr lang="tr-TR" sz="1400" dirty="0" err="1">
                <a:latin typeface="Livvic" pitchFamily="2" charset="0"/>
              </a:rPr>
              <a:t>Airtag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[20]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3192780" y="39931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22</a:t>
            </a:r>
            <a:r>
              <a:rPr lang="tr-TR" sz="1400" dirty="0">
                <a:latin typeface="Livvic" pitchFamily="2" charset="0"/>
              </a:rPr>
              <a:t>: Inside of  Apple </a:t>
            </a:r>
            <a:r>
              <a:rPr lang="tr-TR" sz="1400" dirty="0" err="1">
                <a:latin typeface="Livvic" pitchFamily="2" charset="0"/>
              </a:rPr>
              <a:t>Airtag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21</a:t>
            </a:r>
            <a:r>
              <a:rPr lang="tr-TR" sz="1400" dirty="0">
                <a:latin typeface="Livvic" pitchFamily="2" charset="0"/>
              </a:rPr>
              <a:t>]</a:t>
            </a:r>
            <a:endParaRPr lang="en-US" sz="1400" dirty="0">
              <a:latin typeface="Livvic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BBCE6B-8AFB-BE65-F3F3-C76292239693}"/>
              </a:ext>
            </a:extLst>
          </p:cNvPr>
          <p:cNvGrpSpPr/>
          <p:nvPr/>
        </p:nvGrpSpPr>
        <p:grpSpPr>
          <a:xfrm>
            <a:off x="4185347" y="1433192"/>
            <a:ext cx="4523411" cy="2362200"/>
            <a:chOff x="4185347" y="1433192"/>
            <a:chExt cx="4523411" cy="2362200"/>
          </a:xfrm>
        </p:grpSpPr>
        <p:pic>
          <p:nvPicPr>
            <p:cNvPr id="2054" name="Picture 6" descr="The bottom side of an AirTag board, featuring many components.">
              <a:extLst>
                <a:ext uri="{FF2B5EF4-FFF2-40B4-BE49-F238E27FC236}">
                  <a16:creationId xmlns:a16="http://schemas.microsoft.com/office/drawing/2014/main" id="{72A5C62E-0CD6-61ED-4315-169683190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85347" y="1433192"/>
              <a:ext cx="23622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9DDA95-9E60-28E7-108F-C44B0AD03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8084" y1="11111" x2="58084" y2="11111"/>
                          <a14:foregroundMark x1="57485" y1="9804" x2="57485" y2="9804"/>
                          <a14:foregroundMark x1="19162" y1="38562" x2="20958" y2="37255"/>
                          <a14:foregroundMark x1="22754" y1="36601" x2="22754" y2="36601"/>
                          <a14:foregroundMark x1="22754" y1="37255" x2="19760" y2="385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27680">
              <a:off x="7048932" y="1623899"/>
              <a:ext cx="1659826" cy="15206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E6C4F0-E10C-BC9F-FF87-2631A0F56CD3}"/>
                </a:ext>
              </a:extLst>
            </p:cNvPr>
            <p:cNvCxnSpPr>
              <a:cxnSpLocks/>
            </p:cNvCxnSpPr>
            <p:nvPr/>
          </p:nvCxnSpPr>
          <p:spPr>
            <a:xfrm>
              <a:off x="5958590" y="2526435"/>
              <a:ext cx="1416571" cy="246745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D6D89D-C245-42EE-5A34-03BE01825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261" y="1851685"/>
              <a:ext cx="1535900" cy="467041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28585AF-8DFF-AB40-D2AC-F437E3F5380C}"/>
                </a:ext>
              </a:extLst>
            </p:cNvPr>
            <p:cNvCxnSpPr>
              <a:cxnSpLocks/>
            </p:cNvCxnSpPr>
            <p:nvPr/>
          </p:nvCxnSpPr>
          <p:spPr>
            <a:xfrm>
              <a:off x="6165476" y="2473221"/>
              <a:ext cx="1209685" cy="98529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06F3683-BC5E-58EB-C5FE-8D62EE5ED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2032" y="2070966"/>
              <a:ext cx="1313129" cy="196702"/>
            </a:xfrm>
            <a:prstGeom prst="line">
              <a:avLst/>
            </a:prstGeom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52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961377" y="4595100"/>
            <a:ext cx="1182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2158251" y="40961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23</a:t>
            </a:r>
            <a:r>
              <a:rPr lang="tr-TR" sz="1400" dirty="0">
                <a:latin typeface="Livvic" pitchFamily="2" charset="0"/>
              </a:rPr>
              <a:t>: </a:t>
            </a:r>
            <a:r>
              <a:rPr lang="tr-TR" sz="1400" dirty="0" err="1">
                <a:latin typeface="Livvic" pitchFamily="2" charset="0"/>
              </a:rPr>
              <a:t>Sample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Feeding</a:t>
            </a:r>
            <a:r>
              <a:rPr lang="tr-TR" sz="1400" dirty="0">
                <a:latin typeface="Livvic" pitchFamily="2" charset="0"/>
              </a:rPr>
              <a:t> Machine [22]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7D5EF5-8C81-BF32-6D09-C82577B8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88" y="1367645"/>
            <a:ext cx="2707527" cy="25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23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095489" y="4597599"/>
            <a:ext cx="104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393813" y="4040837"/>
            <a:ext cx="230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24</a:t>
            </a:r>
            <a:r>
              <a:rPr lang="tr-TR" sz="1400" dirty="0">
                <a:latin typeface="Livvic" pitchFamily="2" charset="0"/>
              </a:rPr>
              <a:t>: A </a:t>
            </a:r>
            <a:r>
              <a:rPr lang="tr-TR" sz="1400" dirty="0" err="1">
                <a:latin typeface="Livvic" pitchFamily="2" charset="0"/>
              </a:rPr>
              <a:t>System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to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M</a:t>
            </a:r>
            <a:r>
              <a:rPr lang="tr-TR" sz="1400" dirty="0" err="1">
                <a:latin typeface="Livvic" pitchFamily="2" charset="0"/>
              </a:rPr>
              <a:t>easure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F</a:t>
            </a:r>
            <a:r>
              <a:rPr lang="tr-TR" sz="1400" dirty="0" err="1">
                <a:latin typeface="Livvic" pitchFamily="2" charset="0"/>
              </a:rPr>
              <a:t>ood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or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</a:t>
            </a:r>
            <a:r>
              <a:rPr lang="tr-TR" sz="1400" dirty="0" err="1">
                <a:latin typeface="Livvic" pitchFamily="2" charset="0"/>
              </a:rPr>
              <a:t>ater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A</a:t>
            </a:r>
            <a:r>
              <a:rPr lang="tr-TR" sz="1400" dirty="0" err="1">
                <a:latin typeface="Livvic" pitchFamily="2" charset="0"/>
              </a:rPr>
              <a:t>mount</a:t>
            </a:r>
            <a:r>
              <a:rPr lang="tr-TR" sz="1400" dirty="0">
                <a:latin typeface="Livvic" pitchFamily="2" charset="0"/>
              </a:rPr>
              <a:t> [23]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6323CE-FFB0-F5D9-4EB1-2B1A1C83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3" y="1534896"/>
            <a:ext cx="2300619" cy="250834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CCA55B2-FB4D-4FCE-CB18-7B5D8044FFE0}"/>
              </a:ext>
            </a:extLst>
          </p:cNvPr>
          <p:cNvGrpSpPr/>
          <p:nvPr/>
        </p:nvGrpSpPr>
        <p:grpSpPr>
          <a:xfrm>
            <a:off x="3189888" y="1534896"/>
            <a:ext cx="1837134" cy="3029161"/>
            <a:chOff x="5509128" y="1533335"/>
            <a:chExt cx="1837134" cy="3029161"/>
          </a:xfrm>
        </p:grpSpPr>
        <p:pic>
          <p:nvPicPr>
            <p:cNvPr id="5122" name="Picture 2" descr="machine feeding strays | Fascinating Animals">
              <a:extLst>
                <a:ext uri="{FF2B5EF4-FFF2-40B4-BE49-F238E27FC236}">
                  <a16:creationId xmlns:a16="http://schemas.microsoft.com/office/drawing/2014/main" id="{5E84E65C-FC30-4E79-2CD1-E7FBF8BCA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129" y="1533335"/>
              <a:ext cx="1837133" cy="250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4C37C-AD5D-D523-E788-859EF8F780D1}"/>
                </a:ext>
              </a:extLst>
            </p:cNvPr>
            <p:cNvSpPr txBox="1"/>
            <p:nvPr/>
          </p:nvSpPr>
          <p:spPr>
            <a:xfrm>
              <a:off x="5509128" y="4039276"/>
              <a:ext cx="18371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sz="1400" dirty="0" err="1">
                  <a:latin typeface="Livvic" pitchFamily="2" charset="0"/>
                </a:rPr>
                <a:t>Figure</a:t>
              </a:r>
              <a:r>
                <a:rPr lang="tr-TR" sz="1400" dirty="0">
                  <a:latin typeface="Livvic" pitchFamily="2" charset="0"/>
                </a:rPr>
                <a:t> </a:t>
              </a:r>
              <a:r>
                <a:rPr lang="tr-TR" dirty="0">
                  <a:latin typeface="Livvic" pitchFamily="2" charset="0"/>
                </a:rPr>
                <a:t>25</a:t>
              </a:r>
              <a:r>
                <a:rPr lang="tr-TR" sz="1400" dirty="0">
                  <a:latin typeface="Livvic" pitchFamily="2" charset="0"/>
                </a:rPr>
                <a:t>: </a:t>
              </a:r>
              <a:r>
                <a:rPr lang="tr-TR" dirty="0" err="1">
                  <a:latin typeface="Livvic" pitchFamily="2" charset="0"/>
                </a:rPr>
                <a:t>F</a:t>
              </a:r>
              <a:r>
                <a:rPr lang="tr-TR" sz="1400" dirty="0" err="1">
                  <a:latin typeface="Livvic" pitchFamily="2" charset="0"/>
                </a:rPr>
                <a:t>eeding</a:t>
              </a:r>
              <a:r>
                <a:rPr lang="tr-TR" sz="1400" dirty="0">
                  <a:latin typeface="Livvic" pitchFamily="2" charset="0"/>
                </a:rPr>
                <a:t> </a:t>
              </a:r>
              <a:r>
                <a:rPr lang="tr-TR" dirty="0" err="1">
                  <a:latin typeface="Livvic" pitchFamily="2" charset="0"/>
                </a:rPr>
                <a:t>S</a:t>
              </a:r>
              <a:r>
                <a:rPr lang="tr-TR" sz="1400" dirty="0" err="1">
                  <a:latin typeface="Livvic" pitchFamily="2" charset="0"/>
                </a:rPr>
                <a:t>ystem</a:t>
              </a:r>
              <a:r>
                <a:rPr lang="tr-TR" sz="1400" dirty="0">
                  <a:latin typeface="Livvic" pitchFamily="2" charset="0"/>
                </a:rPr>
                <a:t> [24]</a:t>
              </a:r>
              <a:endParaRPr lang="en-US" sz="1400" dirty="0">
                <a:latin typeface="Livvic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D9EB6B-C2DB-5DEC-8773-430A72ED0E39}"/>
              </a:ext>
            </a:extLst>
          </p:cNvPr>
          <p:cNvGrpSpPr/>
          <p:nvPr/>
        </p:nvGrpSpPr>
        <p:grpSpPr>
          <a:xfrm>
            <a:off x="5375418" y="1534896"/>
            <a:ext cx="3370640" cy="3087308"/>
            <a:chOff x="1091000" y="1267325"/>
            <a:chExt cx="4277889" cy="42288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920D75-1D8A-43CA-ECBC-6970BB040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024" t="14902" r="5176" b="17516"/>
            <a:stretch/>
          </p:blipFill>
          <p:spPr>
            <a:xfrm>
              <a:off x="1172636" y="1267325"/>
              <a:ext cx="4196253" cy="34760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F8194A-C869-0B10-5B1A-1CB3B746D94C}"/>
                </a:ext>
              </a:extLst>
            </p:cNvPr>
            <p:cNvSpPr txBox="1"/>
            <p:nvPr/>
          </p:nvSpPr>
          <p:spPr>
            <a:xfrm>
              <a:off x="1091000" y="4779501"/>
              <a:ext cx="4277889" cy="71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>
                  <a:latin typeface="Livvic" pitchFamily="2" charset="0"/>
                </a:rPr>
                <a:t>Figure</a:t>
              </a:r>
              <a:r>
                <a:rPr lang="tr-TR" dirty="0">
                  <a:latin typeface="Livvic" pitchFamily="2" charset="0"/>
                </a:rPr>
                <a:t> 26: Erdek Umut Street in Google </a:t>
              </a:r>
              <a:r>
                <a:rPr lang="tr-TR" dirty="0" err="1">
                  <a:latin typeface="Livvic" pitchFamily="2" charset="0"/>
                </a:rPr>
                <a:t>Maps</a:t>
              </a:r>
              <a:r>
                <a:rPr lang="tr-TR" dirty="0">
                  <a:latin typeface="Livvic" pitchFamily="2" charset="0"/>
                </a:rPr>
                <a:t> [10]</a:t>
              </a:r>
              <a:endParaRPr lang="en-US" dirty="0">
                <a:latin typeface="Livvic" pitchFamily="2" charset="0"/>
              </a:endParaRPr>
            </a:p>
          </p:txBody>
        </p:sp>
        <p:pic>
          <p:nvPicPr>
            <p:cNvPr id="16" name="Graphic 15" descr="Marker with solid fill">
              <a:extLst>
                <a:ext uri="{FF2B5EF4-FFF2-40B4-BE49-F238E27FC236}">
                  <a16:creationId xmlns:a16="http://schemas.microsoft.com/office/drawing/2014/main" id="{2425E6D7-8B2F-55D2-7B21-BEBA4801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553" y="1823051"/>
              <a:ext cx="547968" cy="547968"/>
            </a:xfrm>
            <a:prstGeom prst="rect">
              <a:avLst/>
            </a:prstGeom>
          </p:spPr>
        </p:pic>
        <p:pic>
          <p:nvPicPr>
            <p:cNvPr id="18" name="Graphic 17" descr="Marker with solid fill">
              <a:extLst>
                <a:ext uri="{FF2B5EF4-FFF2-40B4-BE49-F238E27FC236}">
                  <a16:creationId xmlns:a16="http://schemas.microsoft.com/office/drawing/2014/main" id="{AACFB99A-5BFC-981B-0641-10DAFB741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1294" y="2883688"/>
              <a:ext cx="547968" cy="547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93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41793" y="4670218"/>
            <a:ext cx="9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is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C9ACC-1C92-6779-E375-6D47068A76A3}"/>
              </a:ext>
            </a:extLst>
          </p:cNvPr>
          <p:cNvSpPr txBox="1"/>
          <p:nvPr/>
        </p:nvSpPr>
        <p:spPr>
          <a:xfrm>
            <a:off x="2346125" y="4362441"/>
            <a:ext cx="438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27: A </a:t>
            </a:r>
            <a:r>
              <a:rPr lang="tr-TR" dirty="0" err="1">
                <a:latin typeface="Livvic" pitchFamily="2" charset="0"/>
              </a:rPr>
              <a:t>Flow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Diagram</a:t>
            </a:r>
            <a:r>
              <a:rPr lang="tr-TR" dirty="0">
                <a:latin typeface="Livvic" pitchFamily="2" charset="0"/>
              </a:rPr>
              <a:t> of Smart </a:t>
            </a:r>
            <a:r>
              <a:rPr lang="tr-TR" dirty="0" err="1">
                <a:latin typeface="Livvic" pitchFamily="2" charset="0"/>
              </a:rPr>
              <a:t>Feeding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System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667EB-8AA9-48BB-B00B-F6CB518F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5" y="1606619"/>
            <a:ext cx="8087193" cy="25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4F4155B9-FDC9-D9AC-6321-5881907632FA}"/>
              </a:ext>
            </a:extLst>
          </p:cNvPr>
          <p:cNvSpPr/>
          <p:nvPr/>
        </p:nvSpPr>
        <p:spPr>
          <a:xfrm>
            <a:off x="422957" y="656098"/>
            <a:ext cx="1505079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40;p38">
            <a:extLst>
              <a:ext uri="{FF2B5EF4-FFF2-40B4-BE49-F238E27FC236}">
                <a16:creationId xmlns:a16="http://schemas.microsoft.com/office/drawing/2014/main" id="{2DCB5595-8C72-EEDF-D365-AD660776DEE4}"/>
              </a:ext>
            </a:extLst>
          </p:cNvPr>
          <p:cNvSpPr txBox="1">
            <a:spLocks/>
          </p:cNvSpPr>
          <p:nvPr/>
        </p:nvSpPr>
        <p:spPr>
          <a:xfrm>
            <a:off x="422960" y="656098"/>
            <a:ext cx="1505076" cy="502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4.1 </a:t>
            </a:r>
            <a:r>
              <a:rPr lang="tr-TR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Cost</a:t>
            </a:r>
            <a:endParaRPr lang="tr-TR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tr-TR" dirty="0" err="1">
                <a:solidFill>
                  <a:schemeClr val="bg1"/>
                </a:solidFill>
              </a:rPr>
              <a:t>Criteria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Assessing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68813" y="4595100"/>
            <a:ext cx="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E4E74A9E-53B6-CCB1-8E0D-6154A7EBA357}"/>
              </a:ext>
            </a:extLst>
          </p:cNvPr>
          <p:cNvSpPr/>
          <p:nvPr/>
        </p:nvSpPr>
        <p:spPr>
          <a:xfrm>
            <a:off x="422957" y="1271299"/>
            <a:ext cx="7745857" cy="3377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Al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l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ysClr val="windowText" lastClr="000000"/>
                </a:solidFill>
                <a:latin typeface="+mn-lt"/>
              </a:rPr>
              <a:t>systems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is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compared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based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on total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costs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for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all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.</a:t>
            </a:r>
            <a:r>
              <a:rPr lang="tr-TR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72EA77-BD87-B6B3-7B36-2C583192AE70}"/>
              </a:ext>
            </a:extLst>
          </p:cNvPr>
          <p:cNvGrpSpPr/>
          <p:nvPr/>
        </p:nvGrpSpPr>
        <p:grpSpPr>
          <a:xfrm>
            <a:off x="422957" y="1774809"/>
            <a:ext cx="3298438" cy="502384"/>
            <a:chOff x="422957" y="1774809"/>
            <a:chExt cx="3298438" cy="502384"/>
          </a:xfrm>
        </p:grpSpPr>
        <p:sp>
          <p:nvSpPr>
            <p:cNvPr id="7" name="Google Shape;337;p38">
              <a:extLst>
                <a:ext uri="{FF2B5EF4-FFF2-40B4-BE49-F238E27FC236}">
                  <a16:creationId xmlns:a16="http://schemas.microsoft.com/office/drawing/2014/main" id="{3E160823-0AA8-F464-A024-A84CE8D14088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40;p38">
              <a:extLst>
                <a:ext uri="{FF2B5EF4-FFF2-40B4-BE49-F238E27FC236}">
                  <a16:creationId xmlns:a16="http://schemas.microsoft.com/office/drawing/2014/main" id="{8F41AA97-3B61-5E06-233C-19BDFB80AF9B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RFID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Tag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334C9A96-B8F0-8CBB-E7E0-E292642182E9}"/>
              </a:ext>
            </a:extLst>
          </p:cNvPr>
          <p:cNvSpPr/>
          <p:nvPr/>
        </p:nvSpPr>
        <p:spPr>
          <a:xfrm>
            <a:off x="422956" y="2442942"/>
            <a:ext cx="7745857" cy="23004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Costs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RFID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Tags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Shipment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App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employee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Based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hourly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calculated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354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tr-TR" dirty="0" err="1">
                <a:solidFill>
                  <a:schemeClr val="bg1"/>
                </a:solidFill>
              </a:rPr>
              <a:t>Criteria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Assessing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68813" y="4595100"/>
            <a:ext cx="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72EA77-BD87-B6B3-7B36-2C583192AE70}"/>
              </a:ext>
            </a:extLst>
          </p:cNvPr>
          <p:cNvGrpSpPr/>
          <p:nvPr/>
        </p:nvGrpSpPr>
        <p:grpSpPr>
          <a:xfrm>
            <a:off x="422956" y="782065"/>
            <a:ext cx="3298438" cy="502384"/>
            <a:chOff x="422957" y="1774809"/>
            <a:chExt cx="3298438" cy="502384"/>
          </a:xfrm>
        </p:grpSpPr>
        <p:sp>
          <p:nvSpPr>
            <p:cNvPr id="7" name="Google Shape;337;p38">
              <a:extLst>
                <a:ext uri="{FF2B5EF4-FFF2-40B4-BE49-F238E27FC236}">
                  <a16:creationId xmlns:a16="http://schemas.microsoft.com/office/drawing/2014/main" id="{3E160823-0AA8-F464-A024-A84CE8D14088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40;p38">
              <a:extLst>
                <a:ext uri="{FF2B5EF4-FFF2-40B4-BE49-F238E27FC236}">
                  <a16:creationId xmlns:a16="http://schemas.microsoft.com/office/drawing/2014/main" id="{8F41AA97-3B61-5E06-233C-19BDFB80AF9B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334C9A96-B8F0-8CBB-E7E0-E292642182E9}"/>
              </a:ext>
            </a:extLst>
          </p:cNvPr>
          <p:cNvSpPr/>
          <p:nvPr/>
        </p:nvSpPr>
        <p:spPr>
          <a:xfrm>
            <a:off x="422956" y="1461735"/>
            <a:ext cx="7745857" cy="30464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Costs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Implementation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Shipment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Coding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Replacement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’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ear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tags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employee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Based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hourly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calculated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339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tr-TR" dirty="0" err="1">
                <a:solidFill>
                  <a:schemeClr val="bg1"/>
                </a:solidFill>
              </a:rPr>
              <a:t>Criteria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Assessing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68813" y="4595100"/>
            <a:ext cx="9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72EA77-BD87-B6B3-7B36-2C583192AE70}"/>
              </a:ext>
            </a:extLst>
          </p:cNvPr>
          <p:cNvGrpSpPr/>
          <p:nvPr/>
        </p:nvGrpSpPr>
        <p:grpSpPr>
          <a:xfrm>
            <a:off x="422956" y="796242"/>
            <a:ext cx="3298438" cy="502384"/>
            <a:chOff x="422957" y="1774809"/>
            <a:chExt cx="3298438" cy="502384"/>
          </a:xfrm>
        </p:grpSpPr>
        <p:sp>
          <p:nvSpPr>
            <p:cNvPr id="7" name="Google Shape;337;p38">
              <a:extLst>
                <a:ext uri="{FF2B5EF4-FFF2-40B4-BE49-F238E27FC236}">
                  <a16:creationId xmlns:a16="http://schemas.microsoft.com/office/drawing/2014/main" id="{3E160823-0AA8-F464-A024-A84CE8D14088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40;p38">
              <a:extLst>
                <a:ext uri="{FF2B5EF4-FFF2-40B4-BE49-F238E27FC236}">
                  <a16:creationId xmlns:a16="http://schemas.microsoft.com/office/drawing/2014/main" id="{8F41AA97-3B61-5E06-233C-19BDFB80AF9B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Smart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Feeding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334C9A96-B8F0-8CBB-E7E0-E292642182E9}"/>
              </a:ext>
            </a:extLst>
          </p:cNvPr>
          <p:cNvSpPr/>
          <p:nvPr/>
        </p:nvSpPr>
        <p:spPr>
          <a:xfrm>
            <a:off x="422956" y="1487188"/>
            <a:ext cx="7745857" cy="30293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Costs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Implementation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circuit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Coding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Feeding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Machine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Shipments</a:t>
            </a:r>
            <a:endParaRPr lang="tr-TR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employee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Based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hourly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tr-TR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calculated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698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tr-TR" dirty="0" err="1">
                <a:solidFill>
                  <a:schemeClr val="bg1"/>
                </a:solidFill>
              </a:rPr>
              <a:t>Criteria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Assessing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56449" y="4595100"/>
            <a:ext cx="98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10" name="Google Shape;346;p38">
            <a:extLst>
              <a:ext uri="{FF2B5EF4-FFF2-40B4-BE49-F238E27FC236}">
                <a16:creationId xmlns:a16="http://schemas.microsoft.com/office/drawing/2014/main" id="{86D1ACB7-FA7A-D433-5064-C5107965EB04}"/>
              </a:ext>
            </a:extLst>
          </p:cNvPr>
          <p:cNvSpPr/>
          <p:nvPr/>
        </p:nvSpPr>
        <p:spPr>
          <a:xfrm>
            <a:off x="628521" y="1584514"/>
            <a:ext cx="7745857" cy="987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Practicality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solution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is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questioned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based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on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practicality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system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(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i.e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easy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use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needs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technical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equipment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automates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process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etc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.).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06E09243-BB3C-0083-C1F0-82A42DA699FD}"/>
              </a:ext>
            </a:extLst>
          </p:cNvPr>
          <p:cNvSpPr/>
          <p:nvPr/>
        </p:nvSpPr>
        <p:spPr>
          <a:xfrm>
            <a:off x="628521" y="3190727"/>
            <a:ext cx="7745857" cy="987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Sustainability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All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systems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compared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based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on how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many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years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can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solution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be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used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1658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985761" y="4595100"/>
            <a:ext cx="115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5" name="Graphic 4" descr="Ecommerce with solid fill">
            <a:extLst>
              <a:ext uri="{FF2B5EF4-FFF2-40B4-BE49-F238E27FC236}">
                <a16:creationId xmlns:a16="http://schemas.microsoft.com/office/drawing/2014/main" id="{E1E65367-0C4A-979F-E3BD-78328588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640" y="922020"/>
            <a:ext cx="914400" cy="914400"/>
          </a:xfrm>
          <a:prstGeom prst="rect">
            <a:avLst/>
          </a:prstGeom>
        </p:spPr>
      </p:pic>
      <p:pic>
        <p:nvPicPr>
          <p:cNvPr id="8" name="Graphic 7" descr="Help with solid fill">
            <a:extLst>
              <a:ext uri="{FF2B5EF4-FFF2-40B4-BE49-F238E27FC236}">
                <a16:creationId xmlns:a16="http://schemas.microsoft.com/office/drawing/2014/main" id="{AED23E76-533F-56D2-BB3E-EAC8D032A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4640" y="2120265"/>
            <a:ext cx="914400" cy="914400"/>
          </a:xfrm>
          <a:prstGeom prst="rect">
            <a:avLst/>
          </a:prstGeom>
        </p:spPr>
      </p:pic>
      <p:pic>
        <p:nvPicPr>
          <p:cNvPr id="10" name="Graphic 9" descr="Clipboard with solid fill">
            <a:extLst>
              <a:ext uri="{FF2B5EF4-FFF2-40B4-BE49-F238E27FC236}">
                <a16:creationId xmlns:a16="http://schemas.microsoft.com/office/drawing/2014/main" id="{1FC237AB-F12D-1280-4A49-12EC5E2AA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4640" y="3318510"/>
            <a:ext cx="914400" cy="914400"/>
          </a:xfrm>
          <a:prstGeom prst="rect">
            <a:avLst/>
          </a:prstGeom>
        </p:spPr>
      </p:pic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3958461" y="922020"/>
            <a:ext cx="2704667" cy="914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400" b="1" dirty="0">
                <a:solidFill>
                  <a:schemeClr val="bg1"/>
                </a:solidFill>
                <a:latin typeface="+mn-lt"/>
              </a:rPr>
              <a:t>Market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Research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16F32A5C-0914-5C5F-05D5-30427682AEEE}"/>
              </a:ext>
            </a:extLst>
          </p:cNvPr>
          <p:cNvSpPr/>
          <p:nvPr/>
        </p:nvSpPr>
        <p:spPr>
          <a:xfrm>
            <a:off x="3958461" y="2120265"/>
            <a:ext cx="2704667" cy="914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Expert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Opinion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E41C37DB-71D6-0A63-3F71-4D622B73BB8D}"/>
              </a:ext>
            </a:extLst>
          </p:cNvPr>
          <p:cNvSpPr/>
          <p:nvPr/>
        </p:nvSpPr>
        <p:spPr>
          <a:xfrm>
            <a:off x="3958461" y="3318510"/>
            <a:ext cx="2704667" cy="914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Survey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50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790688" y="4743390"/>
            <a:ext cx="135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792478" y="1634395"/>
            <a:ext cx="7827085" cy="9963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methodology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is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used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for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comparing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costs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Google Shape;337;p38">
            <a:extLst>
              <a:ext uri="{FF2B5EF4-FFF2-40B4-BE49-F238E27FC236}">
                <a16:creationId xmlns:a16="http://schemas.microsoft.com/office/drawing/2014/main" id="{B3EABCA9-14DE-FDA4-6053-1457F0B4CA84}"/>
              </a:ext>
            </a:extLst>
          </p:cNvPr>
          <p:cNvSpPr/>
          <p:nvPr/>
        </p:nvSpPr>
        <p:spPr>
          <a:xfrm>
            <a:off x="2984798" y="840527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0AD3C331-6D3C-3432-AF6D-B0342FCA37CC}"/>
              </a:ext>
            </a:extLst>
          </p:cNvPr>
          <p:cNvSpPr txBox="1">
            <a:spLocks/>
          </p:cNvSpPr>
          <p:nvPr/>
        </p:nvSpPr>
        <p:spPr>
          <a:xfrm>
            <a:off x="2984798" y="853015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Market </a:t>
            </a:r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Research</a:t>
            </a:r>
            <a:endParaRPr lang="tr-TR" sz="24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" name="Google Shape;337;p38">
            <a:extLst>
              <a:ext uri="{FF2B5EF4-FFF2-40B4-BE49-F238E27FC236}">
                <a16:creationId xmlns:a16="http://schemas.microsoft.com/office/drawing/2014/main" id="{7357F2AD-441D-AF9F-31BE-CEB4B6F6A441}"/>
              </a:ext>
            </a:extLst>
          </p:cNvPr>
          <p:cNvSpPr/>
          <p:nvPr/>
        </p:nvSpPr>
        <p:spPr>
          <a:xfrm>
            <a:off x="2984798" y="2728728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40;p38">
            <a:extLst>
              <a:ext uri="{FF2B5EF4-FFF2-40B4-BE49-F238E27FC236}">
                <a16:creationId xmlns:a16="http://schemas.microsoft.com/office/drawing/2014/main" id="{4D0F14BE-9FFE-D580-D295-D449B427C9B9}"/>
              </a:ext>
            </a:extLst>
          </p:cNvPr>
          <p:cNvSpPr txBox="1">
            <a:spLocks/>
          </p:cNvSpPr>
          <p:nvPr/>
        </p:nvSpPr>
        <p:spPr>
          <a:xfrm>
            <a:off x="2984797" y="2728728"/>
            <a:ext cx="3442447" cy="502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4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Survey</a:t>
            </a:r>
            <a:endParaRPr lang="tr-TR" sz="24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24DD9227-B917-CC83-4285-BE575B60E8F9}"/>
              </a:ext>
            </a:extLst>
          </p:cNvPr>
          <p:cNvSpPr/>
          <p:nvPr/>
        </p:nvSpPr>
        <p:spPr>
          <a:xfrm>
            <a:off x="792477" y="3329065"/>
            <a:ext cx="7827085" cy="124485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 survey 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is </a:t>
            </a:r>
            <a:r>
              <a:rPr lang="en-US" sz="2400" b="1" dirty="0">
                <a:solidFill>
                  <a:schemeClr val="bg1"/>
                </a:solidFill>
                <a:latin typeface="+mn-lt"/>
              </a:rPr>
              <a:t>conducted with the municipality and volunteers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for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comparing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practicality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+mn-lt"/>
              </a:rPr>
              <a:t>solutions</a:t>
            </a:r>
            <a:r>
              <a:rPr lang="en-US" sz="24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455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Google Shape;324;p37">
            <a:extLst>
              <a:ext uri="{FF2B5EF4-FFF2-40B4-BE49-F238E27FC236}">
                <a16:creationId xmlns:a16="http://schemas.microsoft.com/office/drawing/2014/main" id="{85691CCF-BB29-5185-628E-945D764E3138}"/>
              </a:ext>
            </a:extLst>
          </p:cNvPr>
          <p:cNvSpPr/>
          <p:nvPr/>
        </p:nvSpPr>
        <p:spPr>
          <a:xfrm>
            <a:off x="4821206" y="1035334"/>
            <a:ext cx="2751058" cy="694200"/>
          </a:xfrm>
          <a:prstGeom prst="rect">
            <a:avLst/>
          </a:prstGeom>
          <a:solidFill>
            <a:srgbClr val="CFC3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25;p37">
            <a:extLst>
              <a:ext uri="{FF2B5EF4-FFF2-40B4-BE49-F238E27FC236}">
                <a16:creationId xmlns:a16="http://schemas.microsoft.com/office/drawing/2014/main" id="{706D433D-39F1-345C-33FB-6612B43F94F7}"/>
              </a:ext>
            </a:extLst>
          </p:cNvPr>
          <p:cNvSpPr/>
          <p:nvPr/>
        </p:nvSpPr>
        <p:spPr>
          <a:xfrm>
            <a:off x="4813254" y="2719560"/>
            <a:ext cx="2751058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6;p37">
            <a:extLst>
              <a:ext uri="{FF2B5EF4-FFF2-40B4-BE49-F238E27FC236}">
                <a16:creationId xmlns:a16="http://schemas.microsoft.com/office/drawing/2014/main" id="{2CA9B7D8-5BEA-7D7E-FB9A-E95553620CAE}"/>
              </a:ext>
            </a:extLst>
          </p:cNvPr>
          <p:cNvSpPr/>
          <p:nvPr/>
        </p:nvSpPr>
        <p:spPr>
          <a:xfrm>
            <a:off x="4821206" y="1877576"/>
            <a:ext cx="2751058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27;p37">
            <a:extLst>
              <a:ext uri="{FF2B5EF4-FFF2-40B4-BE49-F238E27FC236}">
                <a16:creationId xmlns:a16="http://schemas.microsoft.com/office/drawing/2014/main" id="{FABF0742-E544-4CAA-B29D-B7D3A29FE764}"/>
              </a:ext>
            </a:extLst>
          </p:cNvPr>
          <p:cNvSpPr txBox="1">
            <a:spLocks/>
          </p:cNvSpPr>
          <p:nvPr/>
        </p:nvSpPr>
        <p:spPr>
          <a:xfrm>
            <a:off x="4827509" y="1035321"/>
            <a:ext cx="1297626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PETS</a:t>
            </a:r>
          </a:p>
        </p:txBody>
      </p:sp>
      <p:sp>
        <p:nvSpPr>
          <p:cNvPr id="28" name="Google Shape;328;p37">
            <a:extLst>
              <a:ext uri="{FF2B5EF4-FFF2-40B4-BE49-F238E27FC236}">
                <a16:creationId xmlns:a16="http://schemas.microsoft.com/office/drawing/2014/main" id="{24DD402A-31EC-CB8A-13FB-8E3D7624D30A}"/>
              </a:ext>
            </a:extLst>
          </p:cNvPr>
          <p:cNvSpPr txBox="1">
            <a:spLocks/>
          </p:cNvSpPr>
          <p:nvPr/>
        </p:nvSpPr>
        <p:spPr>
          <a:xfrm>
            <a:off x="4819557" y="2719547"/>
            <a:ext cx="1806094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OTHER FREE RANGE DOGS</a:t>
            </a:r>
          </a:p>
        </p:txBody>
      </p:sp>
      <p:sp>
        <p:nvSpPr>
          <p:cNvPr id="29" name="Google Shape;329;p37">
            <a:extLst>
              <a:ext uri="{FF2B5EF4-FFF2-40B4-BE49-F238E27FC236}">
                <a16:creationId xmlns:a16="http://schemas.microsoft.com/office/drawing/2014/main" id="{E00BB269-0F4A-DF35-A27F-30392A137BFF}"/>
              </a:ext>
            </a:extLst>
          </p:cNvPr>
          <p:cNvSpPr txBox="1">
            <a:spLocks/>
          </p:cNvSpPr>
          <p:nvPr/>
        </p:nvSpPr>
        <p:spPr>
          <a:xfrm>
            <a:off x="4827508" y="1877550"/>
            <a:ext cx="1798143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STRAY DOGS</a:t>
            </a:r>
          </a:p>
        </p:txBody>
      </p:sp>
      <p:sp>
        <p:nvSpPr>
          <p:cNvPr id="30" name="Google Shape;330;p37">
            <a:extLst>
              <a:ext uri="{FF2B5EF4-FFF2-40B4-BE49-F238E27FC236}">
                <a16:creationId xmlns:a16="http://schemas.microsoft.com/office/drawing/2014/main" id="{9A978E6F-ACAC-7724-12A3-F12D15FBAB18}"/>
              </a:ext>
            </a:extLst>
          </p:cNvPr>
          <p:cNvSpPr txBox="1">
            <a:spLocks/>
          </p:cNvSpPr>
          <p:nvPr/>
        </p:nvSpPr>
        <p:spPr>
          <a:xfrm>
            <a:off x="6482056" y="1035295"/>
            <a:ext cx="1082231" cy="69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20%</a:t>
            </a:r>
          </a:p>
        </p:txBody>
      </p:sp>
      <p:sp>
        <p:nvSpPr>
          <p:cNvPr id="31" name="Google Shape;331;p37">
            <a:extLst>
              <a:ext uri="{FF2B5EF4-FFF2-40B4-BE49-F238E27FC236}">
                <a16:creationId xmlns:a16="http://schemas.microsoft.com/office/drawing/2014/main" id="{A2CC672D-8E43-5A0D-D1BC-F3C7DF6C7633}"/>
              </a:ext>
            </a:extLst>
          </p:cNvPr>
          <p:cNvSpPr txBox="1">
            <a:spLocks/>
          </p:cNvSpPr>
          <p:nvPr/>
        </p:nvSpPr>
        <p:spPr>
          <a:xfrm>
            <a:off x="6482057" y="2719493"/>
            <a:ext cx="1074278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58%</a:t>
            </a:r>
          </a:p>
        </p:txBody>
      </p:sp>
      <p:sp>
        <p:nvSpPr>
          <p:cNvPr id="32" name="Google Shape;332;p37">
            <a:extLst>
              <a:ext uri="{FF2B5EF4-FFF2-40B4-BE49-F238E27FC236}">
                <a16:creationId xmlns:a16="http://schemas.microsoft.com/office/drawing/2014/main" id="{63BED04D-66F9-7F1C-0189-1AA07FE20C95}"/>
              </a:ext>
            </a:extLst>
          </p:cNvPr>
          <p:cNvSpPr txBox="1">
            <a:spLocks/>
          </p:cNvSpPr>
          <p:nvPr/>
        </p:nvSpPr>
        <p:spPr>
          <a:xfrm>
            <a:off x="6482056" y="1877442"/>
            <a:ext cx="1074231" cy="69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22%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D296E-B8B1-FAD6-C63C-E2B22F363BDB}"/>
              </a:ext>
            </a:extLst>
          </p:cNvPr>
          <p:cNvSpPr txBox="1"/>
          <p:nvPr/>
        </p:nvSpPr>
        <p:spPr>
          <a:xfrm>
            <a:off x="470913" y="4635668"/>
            <a:ext cx="709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2: Distribution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Worldwide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Population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by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Categories</a:t>
            </a:r>
            <a:r>
              <a:rPr lang="tr-TR" dirty="0">
                <a:latin typeface="Livvic" pitchFamily="2" charset="0"/>
              </a:rPr>
              <a:t> in 2018 [2]</a:t>
            </a:r>
            <a:endParaRPr lang="en-US" dirty="0">
              <a:latin typeface="Livvic" pitchFamily="2" charset="0"/>
            </a:endParaRPr>
          </a:p>
        </p:txBody>
      </p:sp>
      <p:sp>
        <p:nvSpPr>
          <p:cNvPr id="2" name="Google Shape;325;p37">
            <a:extLst>
              <a:ext uri="{FF2B5EF4-FFF2-40B4-BE49-F238E27FC236}">
                <a16:creationId xmlns:a16="http://schemas.microsoft.com/office/drawing/2014/main" id="{7F5FCE93-47AA-3E8A-095D-869B7C1BE4A1}"/>
              </a:ext>
            </a:extLst>
          </p:cNvPr>
          <p:cNvSpPr/>
          <p:nvPr/>
        </p:nvSpPr>
        <p:spPr>
          <a:xfrm>
            <a:off x="4813254" y="3558671"/>
            <a:ext cx="2751058" cy="1076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28;p37">
            <a:extLst>
              <a:ext uri="{FF2B5EF4-FFF2-40B4-BE49-F238E27FC236}">
                <a16:creationId xmlns:a16="http://schemas.microsoft.com/office/drawing/2014/main" id="{86573792-9E63-68C0-84A2-B0266FB1E36D}"/>
              </a:ext>
            </a:extLst>
          </p:cNvPr>
          <p:cNvSpPr txBox="1">
            <a:spLocks/>
          </p:cNvSpPr>
          <p:nvPr/>
        </p:nvSpPr>
        <p:spPr>
          <a:xfrm>
            <a:off x="4821206" y="3576044"/>
            <a:ext cx="1804445" cy="10594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WORLD-WIDE TOTAL DOG POPULATION</a:t>
            </a:r>
          </a:p>
        </p:txBody>
      </p:sp>
      <p:sp>
        <p:nvSpPr>
          <p:cNvPr id="4" name="Google Shape;331;p37">
            <a:extLst>
              <a:ext uri="{FF2B5EF4-FFF2-40B4-BE49-F238E27FC236}">
                <a16:creationId xmlns:a16="http://schemas.microsoft.com/office/drawing/2014/main" id="{08840DA8-8EAB-98BA-9474-8284D2429820}"/>
              </a:ext>
            </a:extLst>
          </p:cNvPr>
          <p:cNvSpPr txBox="1">
            <a:spLocks/>
          </p:cNvSpPr>
          <p:nvPr/>
        </p:nvSpPr>
        <p:spPr>
          <a:xfrm>
            <a:off x="6482056" y="3558605"/>
            <a:ext cx="1074279" cy="10594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</a:rPr>
              <a:t>900 </a:t>
            </a:r>
            <a:r>
              <a:rPr lang="tr-TR" sz="2000" dirty="0" err="1">
                <a:solidFill>
                  <a:schemeClr val="lt1"/>
                </a:solidFill>
              </a:rPr>
              <a:t>Million</a:t>
            </a:r>
            <a:endParaRPr lang="tr-TR" sz="2000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AE4F2-6DE5-B55C-BABD-31283527C178}"/>
              </a:ext>
            </a:extLst>
          </p:cNvPr>
          <p:cNvSpPr txBox="1"/>
          <p:nvPr/>
        </p:nvSpPr>
        <p:spPr>
          <a:xfrm>
            <a:off x="8286501" y="4618092"/>
            <a:ext cx="85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F64FAC-25BB-85CE-A68F-99BC63D11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3" y="583497"/>
            <a:ext cx="3828002" cy="39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14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058913" y="4743390"/>
            <a:ext cx="108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844516" y="2497137"/>
            <a:ext cx="7827085" cy="102729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+mn-lt"/>
              </a:rPr>
              <a:t>Hardware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vendors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is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understand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technical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capabilities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of hardware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assess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sustainability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solutions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Google Shape;337;p38">
            <a:extLst>
              <a:ext uri="{FF2B5EF4-FFF2-40B4-BE49-F238E27FC236}">
                <a16:creationId xmlns:a16="http://schemas.microsoft.com/office/drawing/2014/main" id="{B3EABCA9-14DE-FDA4-6053-1457F0B4CA84}"/>
              </a:ext>
            </a:extLst>
          </p:cNvPr>
          <p:cNvSpPr/>
          <p:nvPr/>
        </p:nvSpPr>
        <p:spPr>
          <a:xfrm>
            <a:off x="2984798" y="840527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0AD3C331-6D3C-3432-AF6D-B0342FCA37CC}"/>
              </a:ext>
            </a:extLst>
          </p:cNvPr>
          <p:cNvSpPr txBox="1">
            <a:spLocks/>
          </p:cNvSpPr>
          <p:nvPr/>
        </p:nvSpPr>
        <p:spPr>
          <a:xfrm>
            <a:off x="2984798" y="853015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Expert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Opinion</a:t>
            </a:r>
            <a:endParaRPr lang="tr-TR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33063A5F-EA7B-E0FB-5C48-C5FE99AC7006}"/>
              </a:ext>
            </a:extLst>
          </p:cNvPr>
          <p:cNvSpPr/>
          <p:nvPr/>
        </p:nvSpPr>
        <p:spPr>
          <a:xfrm>
            <a:off x="844516" y="3625174"/>
            <a:ext cx="7827085" cy="102729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+mn-lt"/>
              </a:rPr>
              <a:t>Mobile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app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developers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on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internet is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for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implementation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details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necessary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app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first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solution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needs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4B3D7EC5-26D2-E5BB-FC24-E643B6F384D6}"/>
              </a:ext>
            </a:extLst>
          </p:cNvPr>
          <p:cNvSpPr/>
          <p:nvPr/>
        </p:nvSpPr>
        <p:spPr>
          <a:xfrm>
            <a:off x="844516" y="1378921"/>
            <a:ext cx="7827085" cy="102729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+mn-lt"/>
              </a:rPr>
              <a:t>Hardware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vendors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and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verified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experts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on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internet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construct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real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optimal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implementation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+mn-lt"/>
              </a:rPr>
              <a:t>solutions</a:t>
            </a:r>
            <a:r>
              <a:rPr lang="tr-TR" sz="20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479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41793" y="4681728"/>
            <a:ext cx="902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334C9A96-B8F0-8CBB-E7E0-E292642182E9}"/>
              </a:ext>
            </a:extLst>
          </p:cNvPr>
          <p:cNvSpPr/>
          <p:nvPr/>
        </p:nvSpPr>
        <p:spPr>
          <a:xfrm>
            <a:off x="4175052" y="1353879"/>
            <a:ext cx="4182140" cy="27505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Firebase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Database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[29].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Two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separate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apps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needed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[29].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Android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App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written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in Java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Android NFC Library [29] [30].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IOS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App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written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in Swift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NFC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Core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Library [29] [31].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422955" y="616751"/>
            <a:ext cx="7438050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6.1.1: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Implementation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Details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of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the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RFID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Tag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pic>
        <p:nvPicPr>
          <p:cNvPr id="1026" name="Picture 2" descr="RFGATE RFWL-D28 NFC Etiket">
            <a:extLst>
              <a:ext uri="{FF2B5EF4-FFF2-40B4-BE49-F238E27FC236}">
                <a16:creationId xmlns:a16="http://schemas.microsoft.com/office/drawing/2014/main" id="{9E431F39-ACF1-6F07-3B47-E1E6234B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6" y="1353879"/>
            <a:ext cx="3007818" cy="21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4BBA5D-8D97-E92A-59FB-31619EA1E9FF}"/>
              </a:ext>
            </a:extLst>
          </p:cNvPr>
          <p:cNvSpPr txBox="1"/>
          <p:nvPr/>
        </p:nvSpPr>
        <p:spPr>
          <a:xfrm>
            <a:off x="422956" y="3581183"/>
            <a:ext cx="300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28: NFC </a:t>
            </a:r>
            <a:r>
              <a:rPr lang="tr-TR" dirty="0" err="1">
                <a:latin typeface="Livvic" pitchFamily="2" charset="0"/>
              </a:rPr>
              <a:t>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that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will</a:t>
            </a:r>
            <a:r>
              <a:rPr lang="tr-TR" dirty="0">
                <a:latin typeface="Livvic" pitchFamily="2" charset="0"/>
              </a:rPr>
              <a:t> be </a:t>
            </a:r>
            <a:r>
              <a:rPr lang="tr-TR" dirty="0" err="1">
                <a:latin typeface="Livvic" pitchFamily="2" charset="0"/>
              </a:rPr>
              <a:t>used</a:t>
            </a:r>
            <a:r>
              <a:rPr lang="tr-TR" dirty="0">
                <a:latin typeface="Livvic" pitchFamily="2" charset="0"/>
              </a:rPr>
              <a:t> in </a:t>
            </a:r>
            <a:r>
              <a:rPr lang="tr-TR" dirty="0" err="1">
                <a:latin typeface="Livvic" pitchFamily="2" charset="0"/>
              </a:rPr>
              <a:t>implementation</a:t>
            </a:r>
            <a:r>
              <a:rPr lang="tr-TR" dirty="0">
                <a:latin typeface="Livvic" pitchFamily="2" charset="0"/>
              </a:rPr>
              <a:t> [28] [29]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0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05217" y="4620280"/>
            <a:ext cx="93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422954" y="616751"/>
            <a:ext cx="767905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6.1.2: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Implementation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Details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of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the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4BBA5D-8D97-E92A-59FB-31619EA1E9FF}"/>
              </a:ext>
            </a:extLst>
          </p:cNvPr>
          <p:cNvSpPr txBox="1"/>
          <p:nvPr/>
        </p:nvSpPr>
        <p:spPr>
          <a:xfrm>
            <a:off x="422953" y="4481780"/>
            <a:ext cx="350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29: </a:t>
            </a:r>
            <a:r>
              <a:rPr lang="tr-TR" dirty="0" err="1">
                <a:latin typeface="Livvic" pitchFamily="2" charset="0"/>
              </a:rPr>
              <a:t>Schematic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Bluetooth </a:t>
            </a:r>
            <a:r>
              <a:rPr lang="tr-TR" dirty="0" err="1">
                <a:latin typeface="Livvic" pitchFamily="2" charset="0"/>
              </a:rPr>
              <a:t>System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C64066-1B79-42C5-433E-B7501F7E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5" y="1192606"/>
            <a:ext cx="3508338" cy="3124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B9FE-0694-F36D-6421-7A0DD2AB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65" y="1188335"/>
            <a:ext cx="3148545" cy="3124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504296-EEBE-E192-0C6C-B582BBF75378}"/>
              </a:ext>
            </a:extLst>
          </p:cNvPr>
          <p:cNvSpPr txBox="1"/>
          <p:nvPr/>
        </p:nvSpPr>
        <p:spPr>
          <a:xfrm>
            <a:off x="4841765" y="4526748"/>
            <a:ext cx="314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30: PCB Design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Bluetooth </a:t>
            </a:r>
            <a:r>
              <a:rPr lang="tr-TR" dirty="0" err="1">
                <a:latin typeface="Livvic" pitchFamily="2" charset="0"/>
              </a:rPr>
              <a:t>System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424673" y="4690945"/>
            <a:ext cx="7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422953" y="616751"/>
            <a:ext cx="8196611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6.1.3: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Implementation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Details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of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the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Smart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Feeding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endParaRPr lang="tr-TR" sz="24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504296-EEBE-E192-0C6C-B582BBF75378}"/>
              </a:ext>
            </a:extLst>
          </p:cNvPr>
          <p:cNvSpPr txBox="1"/>
          <p:nvPr/>
        </p:nvSpPr>
        <p:spPr>
          <a:xfrm>
            <a:off x="422953" y="4481780"/>
            <a:ext cx="609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31: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main </a:t>
            </a:r>
            <a:r>
              <a:rPr lang="tr-TR" dirty="0" err="1">
                <a:latin typeface="Livvic" pitchFamily="2" charset="0"/>
              </a:rPr>
              <a:t>components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</a:p>
          <a:p>
            <a:pPr algn="ctr"/>
            <a:r>
              <a:rPr lang="tr-TR" dirty="0">
                <a:latin typeface="Livvic" pitchFamily="2" charset="0"/>
              </a:rPr>
              <a:t>Hardware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Smart </a:t>
            </a:r>
            <a:r>
              <a:rPr lang="tr-TR" dirty="0" err="1">
                <a:latin typeface="Livvic" pitchFamily="2" charset="0"/>
              </a:rPr>
              <a:t>Feeding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System</a:t>
            </a:r>
            <a:r>
              <a:rPr lang="tr-TR" dirty="0">
                <a:latin typeface="Livvic" pitchFamily="2" charset="0"/>
              </a:rPr>
              <a:t> [32] [33] [34] [35]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959BE-DDCC-61AC-A91C-AFDAC604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0" y="1286284"/>
            <a:ext cx="1871190" cy="106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5759B-90B2-45CC-D42A-170B7BBF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58" y="1298999"/>
            <a:ext cx="2042956" cy="127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CFDF9-CDF6-7961-C7B7-EDC3F5ACE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057" l="0" r="97885">
                        <a14:foregroundMark x1="55287" y1="16274" x2="51964" y2="12972"/>
                        <a14:foregroundMark x1="51964" y1="12972" x2="48338" y2="4717"/>
                        <a14:foregroundMark x1="46526" y1="3774" x2="46526" y2="3774"/>
                        <a14:foregroundMark x1="45317" y1="4009" x2="45619" y2="3302"/>
                        <a14:foregroundMark x1="46828" y1="2830" x2="46828" y2="2594"/>
                        <a14:foregroundMark x1="43807" y1="10849" x2="28399" y2="31604"/>
                        <a14:foregroundMark x1="32024" y1="31604" x2="8459" y2="66509"/>
                        <a14:foregroundMark x1="8459" y1="66509" x2="6344" y2="80896"/>
                        <a14:foregroundMark x1="6344" y1="80896" x2="12085" y2="83019"/>
                        <a14:foregroundMark x1="2417" y1="77594" x2="3021" y2="80425"/>
                        <a14:foregroundMark x1="2417" y1="79717" x2="604" y2="78774"/>
                        <a14:foregroundMark x1="6344" y1="80189" x2="36556" y2="90094"/>
                        <a14:foregroundMark x1="36556" y1="90094" x2="52568" y2="98113"/>
                        <a14:foregroundMark x1="52568" y1="98113" x2="52870" y2="98113"/>
                        <a14:foregroundMark x1="51057" y1="95047" x2="52266" y2="98113"/>
                        <a14:foregroundMark x1="51057" y1="94340" x2="51057" y2="98821"/>
                        <a14:foregroundMark x1="50755" y1="97170" x2="56495" y2="87972"/>
                        <a14:foregroundMark x1="56495" y1="87500" x2="74018" y2="58255"/>
                        <a14:foregroundMark x1="74018" y1="59906" x2="86103" y2="23349"/>
                        <a14:foregroundMark x1="86103" y1="23349" x2="70393" y2="16509"/>
                        <a14:foregroundMark x1="84592" y1="24057" x2="81269" y2="50708"/>
                        <a14:foregroundMark x1="82779" y1="20283" x2="93051" y2="25000"/>
                        <a14:foregroundMark x1="94260" y1="22642" x2="98489" y2="23113"/>
                        <a14:foregroundMark x1="74320" y1="1651" x2="74320" y2="0"/>
                        <a14:foregroundMark x1="45015" y1="2830" x2="45619" y2="2830"/>
                        <a14:foregroundMark x1="906" y1="79717" x2="906" y2="78066"/>
                        <a14:foregroundMark x1="1511" y1="78774" x2="1511" y2="75708"/>
                        <a14:foregroundMark x1="50151" y1="97170" x2="51360" y2="99057"/>
                        <a14:foregroundMark x1="47130" y1="4717" x2="46224" y2="2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58707">
            <a:off x="30772" y="2260440"/>
            <a:ext cx="1694437" cy="21705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69DA80-F3D6-FFEE-465E-8C3BA1CB9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350" y="2842922"/>
            <a:ext cx="2938964" cy="1495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8EE5A2-3EC2-6B5B-A56D-55326F4D5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818" y="1298999"/>
            <a:ext cx="1069289" cy="14029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DE75D51-2CB0-9E47-2439-BBED357A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88" y="2842921"/>
            <a:ext cx="1993551" cy="149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chine feeding strays | Fascinating Animals">
            <a:extLst>
              <a:ext uri="{FF2B5EF4-FFF2-40B4-BE49-F238E27FC236}">
                <a16:creationId xmlns:a16="http://schemas.microsoft.com/office/drawing/2014/main" id="{F13D880A-B989-A57D-55AE-360F2636C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83" y="1286284"/>
            <a:ext cx="2151852" cy="29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AF4F70-14C5-4BF1-5278-FA632340AAE6}"/>
              </a:ext>
            </a:extLst>
          </p:cNvPr>
          <p:cNvSpPr txBox="1"/>
          <p:nvPr/>
        </p:nvSpPr>
        <p:spPr>
          <a:xfrm>
            <a:off x="6666083" y="4327891"/>
            <a:ext cx="21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32: </a:t>
            </a:r>
            <a:r>
              <a:rPr lang="tr-TR" dirty="0" err="1">
                <a:latin typeface="Livvic" pitchFamily="2" charset="0"/>
              </a:rPr>
              <a:t>Feeding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System</a:t>
            </a:r>
            <a:r>
              <a:rPr lang="tr-TR" dirty="0">
                <a:latin typeface="Livvic" pitchFamily="2" charset="0"/>
              </a:rPr>
              <a:t> [24]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6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3025" y="4595100"/>
            <a:ext cx="95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631489" y="613304"/>
            <a:ext cx="1880768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 Analysis</a:t>
              </a: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E36B8C3-A0F9-5BD6-0F87-DBC14EF5F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266213"/>
              </p:ext>
            </p:extLst>
          </p:nvPr>
        </p:nvGraphicFramePr>
        <p:xfrm>
          <a:off x="1908629" y="1192605"/>
          <a:ext cx="5348514" cy="3443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1857E9-F203-DE7A-6696-7B12B0D30D60}"/>
              </a:ext>
            </a:extLst>
          </p:cNvPr>
          <p:cNvSpPr txBox="1"/>
          <p:nvPr/>
        </p:nvSpPr>
        <p:spPr>
          <a:xfrm>
            <a:off x="1908629" y="4635668"/>
            <a:ext cx="534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33: </a:t>
            </a:r>
            <a:r>
              <a:rPr lang="tr-TR" dirty="0" err="1">
                <a:latin typeface="Livvic" pitchFamily="2" charset="0"/>
              </a:rPr>
              <a:t>Assigned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weights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criterias</a:t>
            </a:r>
            <a:endParaRPr lang="tr-TR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94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7912609" y="4743390"/>
            <a:ext cx="1231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6.2.1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Cost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4E066AA-C7F3-5C8B-EEE0-3BD1DDD01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804971"/>
              </p:ext>
            </p:extLst>
          </p:nvPr>
        </p:nvGraphicFramePr>
        <p:xfrm>
          <a:off x="314974" y="1147616"/>
          <a:ext cx="4148170" cy="353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224972" y="4589501"/>
            <a:ext cx="4238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34: </a:t>
            </a:r>
            <a:r>
              <a:rPr lang="tr-TR" dirty="0" err="1">
                <a:latin typeface="Livvic" pitchFamily="2" charset="0"/>
              </a:rPr>
              <a:t>Cost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Criteria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Ratings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for</a:t>
            </a:r>
            <a:r>
              <a:rPr lang="tr-TR" dirty="0">
                <a:latin typeface="Livvic" pitchFamily="2" charset="0"/>
              </a:rPr>
              <a:t> 1 </a:t>
            </a:r>
            <a:r>
              <a:rPr lang="tr-TR" dirty="0" err="1">
                <a:latin typeface="Livvic" pitchFamily="2" charset="0"/>
              </a:rPr>
              <a:t>year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expenses</a:t>
            </a:r>
            <a:r>
              <a:rPr lang="tr-TR" dirty="0">
                <a:latin typeface="Livvic" pitchFamily="2" charset="0"/>
              </a:rPr>
              <a:t> </a:t>
            </a:r>
          </a:p>
        </p:txBody>
      </p:sp>
      <p:sp>
        <p:nvSpPr>
          <p:cNvPr id="25" name="Google Shape;346;p38">
            <a:extLst>
              <a:ext uri="{FF2B5EF4-FFF2-40B4-BE49-F238E27FC236}">
                <a16:creationId xmlns:a16="http://schemas.microsoft.com/office/drawing/2014/main" id="{89F71FEC-9894-C781-450D-2202C3D10B54}"/>
              </a:ext>
            </a:extLst>
          </p:cNvPr>
          <p:cNvSpPr/>
          <p:nvPr/>
        </p:nvSpPr>
        <p:spPr>
          <a:xfrm>
            <a:off x="4571872" y="1147616"/>
            <a:ext cx="4347155" cy="359577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least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important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criteria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weight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0.15.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Erdek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has an 80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Millio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TL Budget; Money is not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much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important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[36].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At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$3000 can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allocated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each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Street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system’s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maintenance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low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[36].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There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already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2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feeding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stray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animals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streets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food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[36].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check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case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they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empty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[36].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Appr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 30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minutes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street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) [58].</a:t>
            </a:r>
          </a:p>
        </p:txBody>
      </p:sp>
    </p:spTree>
    <p:extLst>
      <p:ext uri="{BB962C8B-B14F-4D97-AF65-F5344CB8AC3E}">
        <p14:creationId xmlns:p14="http://schemas.microsoft.com/office/powerpoint/2010/main" val="199850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6.2.1.1 RFID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Tag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Cost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314973" y="4743390"/>
            <a:ext cx="4238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35: </a:t>
            </a:r>
            <a:r>
              <a:rPr lang="tr-TR" dirty="0" err="1">
                <a:latin typeface="Livvic" pitchFamily="2" charset="0"/>
              </a:rPr>
              <a:t>Cost</a:t>
            </a:r>
            <a:r>
              <a:rPr lang="tr-TR" dirty="0">
                <a:latin typeface="Livvic" pitchFamily="2" charset="0"/>
              </a:rPr>
              <a:t> Analysis of RFID </a:t>
            </a:r>
            <a:r>
              <a:rPr lang="tr-TR" dirty="0" err="1">
                <a:latin typeface="Livvic" pitchFamily="2" charset="0"/>
              </a:rPr>
              <a:t>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System</a:t>
            </a:r>
            <a:endParaRPr lang="tr-TR" dirty="0">
              <a:latin typeface="Livvic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1158757"/>
              </p:ext>
            </p:extLst>
          </p:nvPr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B8C46EA-7719-D148-A663-B89C7FCDF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08632"/>
              </p:ext>
            </p:extLst>
          </p:nvPr>
        </p:nvGraphicFramePr>
        <p:xfrm>
          <a:off x="314973" y="1147616"/>
          <a:ext cx="6151869" cy="350558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31564">
                  <a:extLst>
                    <a:ext uri="{9D8B030D-6E8A-4147-A177-3AD203B41FA5}">
                      <a16:colId xmlns:a16="http://schemas.microsoft.com/office/drawing/2014/main" val="2217382140"/>
                    </a:ext>
                  </a:extLst>
                </a:gridCol>
                <a:gridCol w="1114602">
                  <a:extLst>
                    <a:ext uri="{9D8B030D-6E8A-4147-A177-3AD203B41FA5}">
                      <a16:colId xmlns:a16="http://schemas.microsoft.com/office/drawing/2014/main" val="1032539745"/>
                    </a:ext>
                  </a:extLst>
                </a:gridCol>
                <a:gridCol w="1285778">
                  <a:extLst>
                    <a:ext uri="{9D8B030D-6E8A-4147-A177-3AD203B41FA5}">
                      <a16:colId xmlns:a16="http://schemas.microsoft.com/office/drawing/2014/main" val="1864880944"/>
                    </a:ext>
                  </a:extLst>
                </a:gridCol>
                <a:gridCol w="979094">
                  <a:extLst>
                    <a:ext uri="{9D8B030D-6E8A-4147-A177-3AD203B41FA5}">
                      <a16:colId xmlns:a16="http://schemas.microsoft.com/office/drawing/2014/main" val="603075588"/>
                    </a:ext>
                  </a:extLst>
                </a:gridCol>
                <a:gridCol w="1140831">
                  <a:extLst>
                    <a:ext uri="{9D8B030D-6E8A-4147-A177-3AD203B41FA5}">
                      <a16:colId xmlns:a16="http://schemas.microsoft.com/office/drawing/2014/main" val="1650040074"/>
                    </a:ext>
                  </a:extLst>
                </a:gridCol>
              </a:tblGrid>
              <a:tr h="372748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Expenses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One</a:t>
                      </a:r>
                      <a:r>
                        <a:rPr lang="tr-TR" sz="1200" dirty="0"/>
                        <a:t>-Time </a:t>
                      </a:r>
                      <a:r>
                        <a:rPr lang="tr-TR" sz="1200" dirty="0" err="1"/>
                        <a:t>Cost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1 </a:t>
                      </a:r>
                      <a:r>
                        <a:rPr lang="tr-TR" sz="1200" dirty="0" err="1"/>
                        <a:t>Year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Add</a:t>
                      </a:r>
                      <a:r>
                        <a:rPr lang="tr-TR" sz="1200" dirty="0"/>
                        <a:t>. </a:t>
                      </a:r>
                      <a:r>
                        <a:rPr lang="tr-TR" sz="1200" dirty="0" err="1"/>
                        <a:t>Cost</a:t>
                      </a:r>
                      <a:r>
                        <a:rPr lang="tr-TR" sz="1200" dirty="0"/>
                        <a:t> (No </a:t>
                      </a:r>
                      <a:r>
                        <a:rPr lang="tr-TR" sz="1200" dirty="0" err="1"/>
                        <a:t>Inflation</a:t>
                      </a:r>
                      <a:r>
                        <a:rPr lang="tr-TR" sz="1200" dirty="0"/>
                        <a:t>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Total </a:t>
                      </a:r>
                      <a:r>
                        <a:rPr lang="tr-TR" sz="1200" dirty="0" err="1"/>
                        <a:t>Cost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Comments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691518"/>
                  </a:ext>
                </a:extLst>
              </a:tr>
              <a:tr h="59950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RFGATE RFWL-D28 NFC</a:t>
                      </a:r>
                      <a:r>
                        <a:rPr lang="tr-T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tr-T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Tag</a:t>
                      </a:r>
                      <a:r>
                        <a:rPr lang="tr-T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tr-T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  <a:r>
                        <a:rPr lang="tr-T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tr-TR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Shipping</a:t>
                      </a:r>
                      <a:r>
                        <a:rPr lang="tr-T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$0.77 [28]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$0.77 * 10 = $7.7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Data can be </a:t>
                      </a:r>
                      <a:r>
                        <a:rPr lang="tr-TR" sz="1200" dirty="0" err="1"/>
                        <a:t>overriden</a:t>
                      </a:r>
                      <a:r>
                        <a:rPr lang="tr-TR" sz="1200" dirty="0"/>
                        <a:t> 10.000 </a:t>
                      </a:r>
                      <a:r>
                        <a:rPr lang="tr-TR" sz="1200" dirty="0" err="1"/>
                        <a:t>times</a:t>
                      </a:r>
                      <a:r>
                        <a:rPr lang="tr-TR" sz="1200" dirty="0"/>
                        <a:t> [13].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370748"/>
                  </a:ext>
                </a:extLst>
              </a:tr>
              <a:tr h="670946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Firebase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Hosting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Free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up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to</a:t>
                      </a:r>
                      <a:r>
                        <a:rPr lang="tr-TR" sz="1200" dirty="0"/>
                        <a:t> 10 GB </a:t>
                      </a:r>
                      <a:r>
                        <a:rPr lang="tr-TR" sz="1200" dirty="0" err="1"/>
                        <a:t>storage</a:t>
                      </a:r>
                      <a:r>
                        <a:rPr lang="tr-TR" sz="1200" dirty="0"/>
                        <a:t> [37].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025733"/>
                  </a:ext>
                </a:extLst>
              </a:tr>
              <a:tr h="223649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IOS </a:t>
                      </a:r>
                      <a:r>
                        <a:rPr lang="tr-TR" sz="1200" dirty="0" err="1"/>
                        <a:t>App</a:t>
                      </a:r>
                      <a:r>
                        <a:rPr lang="tr-TR" sz="1200" dirty="0"/>
                        <a:t> Dev.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$210 [38]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$210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150690"/>
                  </a:ext>
                </a:extLst>
              </a:tr>
              <a:tr h="270247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Android </a:t>
                      </a:r>
                      <a:r>
                        <a:rPr lang="tr-TR" sz="1200" dirty="0" err="1"/>
                        <a:t>App</a:t>
                      </a:r>
                      <a:r>
                        <a:rPr lang="tr-TR" sz="1200" dirty="0"/>
                        <a:t> Dev.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$104 [39]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$104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465453"/>
                  </a:ext>
                </a:extLst>
              </a:tr>
              <a:tr h="670946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Expected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Cost</a:t>
                      </a:r>
                      <a:r>
                        <a:rPr lang="tr-TR" sz="1200" dirty="0"/>
                        <a:t> of </a:t>
                      </a:r>
                      <a:r>
                        <a:rPr lang="tr-TR" sz="1200" dirty="0" err="1"/>
                        <a:t>Municipality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Personnel</a:t>
                      </a:r>
                      <a:r>
                        <a:rPr lang="tr-TR" sz="1200" dirty="0"/>
                        <a:t> (</a:t>
                      </a:r>
                      <a:r>
                        <a:rPr lang="tr-TR" sz="1200" dirty="0" err="1"/>
                        <a:t>hourly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work</a:t>
                      </a:r>
                      <a:r>
                        <a:rPr lang="tr-TR" sz="1200" dirty="0"/>
                        <a:t>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-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lang="tr-TR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90</a:t>
                      </a:r>
                      <a:r>
                        <a:rPr lang="tr-TR" sz="1200" dirty="0"/>
                        <a:t> [36]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/>
                        <a:t>$290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err="1"/>
                        <a:t>Calculated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assuming</a:t>
                      </a:r>
                      <a:r>
                        <a:rPr lang="tr-TR" sz="1200" dirty="0"/>
                        <a:t> 1 </a:t>
                      </a:r>
                      <a:r>
                        <a:rPr lang="tr-TR" sz="1200" dirty="0" err="1"/>
                        <a:t>hour</a:t>
                      </a:r>
                      <a:r>
                        <a:rPr lang="tr-TR" sz="1200" dirty="0"/>
                        <a:t> of </a:t>
                      </a:r>
                      <a:r>
                        <a:rPr lang="tr-TR" sz="1200" dirty="0" err="1"/>
                        <a:t>work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per</a:t>
                      </a:r>
                      <a:r>
                        <a:rPr lang="tr-TR" sz="1200" dirty="0"/>
                        <a:t> </a:t>
                      </a:r>
                      <a:r>
                        <a:rPr lang="tr-TR" sz="1200" dirty="0" err="1"/>
                        <a:t>day</a:t>
                      </a:r>
                      <a:r>
                        <a:rPr lang="tr-TR" sz="1200" dirty="0"/>
                        <a:t>.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607617"/>
                  </a:ext>
                </a:extLst>
              </a:tr>
            </a:tbl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1916217"/>
            <a:ext cx="1480434" cy="20969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Total </a:t>
            </a:r>
            <a:r>
              <a:rPr lang="tr-TR" sz="1800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$611.7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Point: 3</a:t>
            </a:r>
          </a:p>
        </p:txBody>
      </p:sp>
    </p:spTree>
    <p:extLst>
      <p:ext uri="{BB962C8B-B14F-4D97-AF65-F5344CB8AC3E}">
        <p14:creationId xmlns:p14="http://schemas.microsoft.com/office/powerpoint/2010/main" val="1897007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6.2.1.2 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Cost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A994BF0-F048-E4A2-0B55-AA215A3D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2" y="1250791"/>
            <a:ext cx="8444555" cy="3046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C8DFB7-2789-E6E3-4682-2696F73A6BC4}"/>
              </a:ext>
            </a:extLst>
          </p:cNvPr>
          <p:cNvSpPr txBox="1"/>
          <p:nvPr/>
        </p:nvSpPr>
        <p:spPr>
          <a:xfrm>
            <a:off x="333700" y="4441211"/>
            <a:ext cx="718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36: BOM file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Bluetooth </a:t>
            </a:r>
            <a:r>
              <a:rPr lang="tr-TR" dirty="0" err="1">
                <a:latin typeface="Livvic" pitchFamily="2" charset="0"/>
              </a:rPr>
              <a:t>Integrated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Circuit</a:t>
            </a:r>
            <a:endParaRPr lang="tr-TR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28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6.2.1.2 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Cost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0" y="4743390"/>
            <a:ext cx="377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37: </a:t>
            </a:r>
            <a:r>
              <a:rPr lang="tr-TR" dirty="0" err="1">
                <a:latin typeface="Livvic" pitchFamily="2" charset="0"/>
              </a:rPr>
              <a:t>One</a:t>
            </a:r>
            <a:r>
              <a:rPr lang="tr-TR" dirty="0">
                <a:latin typeface="Livvic" pitchFamily="2" charset="0"/>
              </a:rPr>
              <a:t> Time </a:t>
            </a:r>
            <a:r>
              <a:rPr lang="tr-TR" dirty="0" err="1">
                <a:latin typeface="Livvic" pitchFamily="2" charset="0"/>
              </a:rPr>
              <a:t>Cost</a:t>
            </a:r>
            <a:r>
              <a:rPr lang="tr-TR" dirty="0">
                <a:latin typeface="Livvic" pitchFamily="2" charset="0"/>
              </a:rPr>
              <a:t> of 10 </a:t>
            </a:r>
            <a:r>
              <a:rPr lang="tr-TR" dirty="0" err="1">
                <a:latin typeface="Livvic" pitchFamily="2" charset="0"/>
              </a:rPr>
              <a:t>Circuit</a:t>
            </a:r>
            <a:r>
              <a:rPr lang="tr-TR" dirty="0">
                <a:latin typeface="Livvic" pitchFamily="2" charset="0"/>
              </a:rPr>
              <a:t> [41]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1916217"/>
            <a:ext cx="1480434" cy="20969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</a:t>
            </a:r>
            <a:r>
              <a:rPr lang="tr-TR" sz="1800" u="sng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$575.74</a:t>
            </a:r>
          </a:p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/>
                </a:solidFill>
              </a:rPr>
              <a:t>Point: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3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2955766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PCB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Confirm Production file $0.50</a:t>
            </a:r>
            <a:endParaRPr lang="tr-T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Production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$5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SMT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Setup fee $25.00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Stencil $7.86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Components $37.69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Feeders Loading fee $18.90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SMT Assembly $1.83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Confirm Parts Placement $0.43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Hand-soldering labor fee $3.50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Manual Assembly $0.47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Packaging fee $0.47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Shipping $69.09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Total $170.74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545855" y="1318173"/>
            <a:ext cx="2955766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NRF52: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$105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[40]</a:t>
            </a:r>
          </a:p>
          <a:p>
            <a:r>
              <a:rPr lang="tr-TR" sz="1400" dirty="0" err="1"/>
              <a:t>Expected</a:t>
            </a:r>
            <a:r>
              <a:rPr lang="tr-TR" sz="1400" dirty="0"/>
              <a:t> </a:t>
            </a:r>
            <a:r>
              <a:rPr lang="tr-TR" sz="1400" dirty="0" err="1"/>
              <a:t>Cost</a:t>
            </a:r>
            <a:r>
              <a:rPr lang="tr-TR" sz="1400" dirty="0"/>
              <a:t> of </a:t>
            </a:r>
            <a:r>
              <a:rPr lang="tr-TR" sz="1400" dirty="0" err="1"/>
              <a:t>Municipality</a:t>
            </a:r>
            <a:r>
              <a:rPr lang="tr-TR" sz="1400" dirty="0"/>
              <a:t> </a:t>
            </a:r>
            <a:r>
              <a:rPr lang="tr-TR" sz="1400" dirty="0" err="1"/>
              <a:t>Personnel</a:t>
            </a:r>
            <a:r>
              <a:rPr lang="tr-TR" sz="1400" dirty="0"/>
              <a:t> (</a:t>
            </a:r>
            <a:r>
              <a:rPr lang="tr-TR" sz="1400" dirty="0" err="1"/>
              <a:t>hourly</a:t>
            </a:r>
            <a:r>
              <a:rPr lang="tr-TR" sz="1400" dirty="0"/>
              <a:t> </a:t>
            </a:r>
            <a:r>
              <a:rPr lang="tr-TR" sz="1400" dirty="0" err="1"/>
              <a:t>work</a:t>
            </a:r>
            <a:r>
              <a:rPr lang="tr-TR" sz="14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$8 (</a:t>
            </a:r>
            <a:r>
              <a:rPr lang="tr-TR" dirty="0" err="1"/>
              <a:t>One</a:t>
            </a:r>
            <a:r>
              <a:rPr lang="tr-TR" dirty="0"/>
              <a:t> Time) [36]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$290 (1 </a:t>
            </a:r>
            <a:r>
              <a:rPr lang="tr-TR" dirty="0" err="1"/>
              <a:t>Year</a:t>
            </a:r>
            <a:r>
              <a:rPr lang="tr-TR" dirty="0"/>
              <a:t>) [36]</a:t>
            </a:r>
          </a:p>
          <a:p>
            <a:r>
              <a:rPr lang="tr-TR" dirty="0" err="1"/>
              <a:t>Cost</a:t>
            </a:r>
            <a:r>
              <a:rPr lang="tr-TR" dirty="0"/>
              <a:t> of New </a:t>
            </a:r>
            <a:r>
              <a:rPr lang="tr-TR" dirty="0" err="1"/>
              <a:t>Ear</a:t>
            </a:r>
            <a:r>
              <a:rPr lang="tr-TR" dirty="0"/>
              <a:t> </a:t>
            </a:r>
            <a:r>
              <a:rPr lang="tr-TR" dirty="0" err="1"/>
              <a:t>Tags</a:t>
            </a:r>
            <a:r>
              <a:rPr lang="tr-T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$2 (</a:t>
            </a:r>
            <a:r>
              <a:rPr lang="tr-TR" dirty="0" err="1"/>
              <a:t>One</a:t>
            </a:r>
            <a:r>
              <a:rPr lang="tr-TR" dirty="0"/>
              <a:t> Time) [42]</a:t>
            </a:r>
          </a:p>
          <a:p>
            <a:r>
              <a:rPr lang="tr-TR" dirty="0"/>
              <a:t>(</a:t>
            </a:r>
            <a:r>
              <a:rPr lang="tr-TR" dirty="0" err="1"/>
              <a:t>Assuming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not break.)</a:t>
            </a:r>
          </a:p>
          <a:p>
            <a:r>
              <a:rPr lang="tr-TR" b="1" dirty="0"/>
              <a:t>Total $405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AC485-733F-CB9E-86CD-428E2F787C8D}"/>
              </a:ext>
            </a:extLst>
          </p:cNvPr>
          <p:cNvSpPr txBox="1"/>
          <p:nvPr/>
        </p:nvSpPr>
        <p:spPr>
          <a:xfrm>
            <a:off x="3474720" y="4743390"/>
            <a:ext cx="295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38: </a:t>
            </a:r>
            <a:r>
              <a:rPr lang="tr-TR" dirty="0" err="1">
                <a:latin typeface="Livvic" pitchFamily="2" charset="0"/>
              </a:rPr>
              <a:t>Other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Costs</a:t>
            </a:r>
            <a:r>
              <a:rPr lang="tr-TR" dirty="0">
                <a:latin typeface="Livvic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4500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6.2.1.3 Smart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Feeding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Cost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0" y="4743390"/>
            <a:ext cx="3474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39: </a:t>
            </a:r>
            <a:r>
              <a:rPr lang="tr-TR" dirty="0" err="1">
                <a:latin typeface="Livvic" pitchFamily="2" charset="0"/>
              </a:rPr>
              <a:t>One</a:t>
            </a:r>
            <a:r>
              <a:rPr lang="tr-TR" dirty="0">
                <a:latin typeface="Livvic" pitchFamily="2" charset="0"/>
              </a:rPr>
              <a:t> Time </a:t>
            </a:r>
            <a:r>
              <a:rPr lang="tr-TR" dirty="0" err="1">
                <a:latin typeface="Livvic" pitchFamily="2" charset="0"/>
              </a:rPr>
              <a:t>Cost</a:t>
            </a:r>
            <a:r>
              <a:rPr lang="tr-TR" dirty="0">
                <a:latin typeface="Livvic" pitchFamily="2" charset="0"/>
              </a:rPr>
              <a:t> of 2 </a:t>
            </a:r>
            <a:r>
              <a:rPr lang="tr-TR" dirty="0" err="1">
                <a:latin typeface="Livvic" pitchFamily="2" charset="0"/>
              </a:rPr>
              <a:t>Circuit</a:t>
            </a:r>
            <a:r>
              <a:rPr lang="tr-TR" dirty="0">
                <a:latin typeface="Livvic" pitchFamily="2" charset="0"/>
              </a:rPr>
              <a:t> [41]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1916217"/>
            <a:ext cx="1325473" cy="20969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</a:t>
            </a:r>
            <a:r>
              <a:rPr lang="tr-TR" sz="1800" u="sng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$2290.8</a:t>
            </a:r>
          </a:p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/>
                </a:solidFill>
              </a:rPr>
              <a:t>Point: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 1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2" y="1318173"/>
            <a:ext cx="3053831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Ardunio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Price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$25 * 2 = $50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[44]</a:t>
            </a:r>
          </a:p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Ultrasonic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Distance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Sensor: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$4.50 * 4 = $18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[50]</a:t>
            </a:r>
          </a:p>
          <a:p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Sim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Module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$11 * 2 = $22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[49]</a:t>
            </a:r>
          </a:p>
          <a:p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Solar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Power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Manager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Panel: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$25.40 * 2 = $50.80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[48]</a:t>
            </a:r>
          </a:p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Gps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Module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$6 * 2 = $12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[47]</a:t>
            </a:r>
          </a:p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Additional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Components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Wires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Breadboard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etc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$10 [51]</a:t>
            </a:r>
            <a:endParaRPr lang="tr-TR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Total $1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62.80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474719" y="1318173"/>
            <a:ext cx="2955766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Ardunio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$157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Time) [43]</a:t>
            </a:r>
          </a:p>
          <a:p>
            <a:r>
              <a:rPr lang="tr-TR" sz="1400" dirty="0" err="1"/>
              <a:t>Expected</a:t>
            </a:r>
            <a:r>
              <a:rPr lang="tr-TR" sz="1400" dirty="0"/>
              <a:t> </a:t>
            </a:r>
            <a:r>
              <a:rPr lang="tr-TR" sz="1400" dirty="0" err="1"/>
              <a:t>Cost</a:t>
            </a:r>
            <a:r>
              <a:rPr lang="tr-TR" sz="1400" dirty="0"/>
              <a:t> of </a:t>
            </a:r>
            <a:r>
              <a:rPr lang="tr-TR" sz="1400" dirty="0" err="1"/>
              <a:t>Municipality</a:t>
            </a:r>
            <a:r>
              <a:rPr lang="tr-TR" sz="1400" dirty="0"/>
              <a:t> </a:t>
            </a:r>
            <a:r>
              <a:rPr lang="tr-TR" sz="1400" dirty="0" err="1"/>
              <a:t>Personnel</a:t>
            </a:r>
            <a:r>
              <a:rPr lang="tr-TR" sz="1400" dirty="0"/>
              <a:t> (</a:t>
            </a:r>
            <a:r>
              <a:rPr lang="tr-TR" sz="1400" dirty="0" err="1"/>
              <a:t>hourly</a:t>
            </a:r>
            <a:r>
              <a:rPr lang="tr-TR" sz="1400" dirty="0"/>
              <a:t> </a:t>
            </a:r>
            <a:r>
              <a:rPr lang="tr-TR" sz="1400" dirty="0" err="1"/>
              <a:t>work</a:t>
            </a:r>
            <a:r>
              <a:rPr lang="tr-TR" sz="1400" dirty="0"/>
              <a:t>):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-$145 (1 </a:t>
            </a:r>
            <a:r>
              <a:rPr lang="tr-TR" dirty="0" err="1"/>
              <a:t>Year</a:t>
            </a:r>
            <a:r>
              <a:rPr lang="tr-TR" dirty="0"/>
              <a:t>) [36]</a:t>
            </a:r>
          </a:p>
          <a:p>
            <a:r>
              <a:rPr lang="tr-TR" dirty="0" err="1"/>
              <a:t>Replaced</a:t>
            </a:r>
            <a:r>
              <a:rPr lang="tr-TR" dirty="0"/>
              <a:t> </a:t>
            </a:r>
            <a:r>
              <a:rPr lang="tr-TR" dirty="0" err="1"/>
              <a:t>Battery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$8 * 1 * 2 = $16 (1 </a:t>
            </a:r>
            <a:r>
              <a:rPr lang="tr-TR" dirty="0" err="1"/>
              <a:t>Year</a:t>
            </a:r>
            <a:r>
              <a:rPr lang="tr-TR" dirty="0"/>
              <a:t>) [46] [55]</a:t>
            </a:r>
          </a:p>
          <a:p>
            <a:r>
              <a:rPr lang="tr-TR" dirty="0"/>
              <a:t>Machine </a:t>
            </a:r>
            <a:r>
              <a:rPr lang="tr-TR" dirty="0" err="1"/>
              <a:t>Cost</a:t>
            </a:r>
            <a:r>
              <a:rPr lang="tr-T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$1000 * 2 = $2000 (</a:t>
            </a:r>
            <a:r>
              <a:rPr lang="tr-TR" dirty="0" err="1"/>
              <a:t>One</a:t>
            </a:r>
            <a:r>
              <a:rPr lang="tr-TR" dirty="0"/>
              <a:t> Time) [45]</a:t>
            </a:r>
          </a:p>
          <a:p>
            <a:r>
              <a:rPr lang="tr-TR" dirty="0" err="1"/>
              <a:t>Expected</a:t>
            </a:r>
            <a:r>
              <a:rPr lang="tr-TR" dirty="0"/>
              <a:t> </a:t>
            </a:r>
            <a:r>
              <a:rPr lang="tr-TR" dirty="0" err="1"/>
              <a:t>shipment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$10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r>
              <a:rPr lang="tr-TR" b="1" dirty="0"/>
              <a:t>Total $2038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AC485-733F-CB9E-86CD-428E2F787C8D}"/>
              </a:ext>
            </a:extLst>
          </p:cNvPr>
          <p:cNvSpPr txBox="1"/>
          <p:nvPr/>
        </p:nvSpPr>
        <p:spPr>
          <a:xfrm>
            <a:off x="3474720" y="4743390"/>
            <a:ext cx="295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40: </a:t>
            </a:r>
            <a:r>
              <a:rPr lang="tr-TR" dirty="0" err="1">
                <a:latin typeface="Livvic" pitchFamily="2" charset="0"/>
              </a:rPr>
              <a:t>Other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Costs</a:t>
            </a:r>
            <a:r>
              <a:rPr lang="tr-TR" dirty="0">
                <a:latin typeface="Livvic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47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46;p38">
            <a:extLst>
              <a:ext uri="{FF2B5EF4-FFF2-40B4-BE49-F238E27FC236}">
                <a16:creationId xmlns:a16="http://schemas.microsoft.com/office/drawing/2014/main" id="{4F8370CC-0BF6-8A0A-6FEB-C88F2C9C27C1}"/>
              </a:ext>
            </a:extLst>
          </p:cNvPr>
          <p:cNvSpPr/>
          <p:nvPr/>
        </p:nvSpPr>
        <p:spPr>
          <a:xfrm>
            <a:off x="825145" y="4179754"/>
            <a:ext cx="3799321" cy="5839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>
                <a:solidFill>
                  <a:schemeClr val="bg1"/>
                </a:solidFill>
                <a:latin typeface="+mn-lt"/>
              </a:rPr>
              <a:t>670.000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entering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a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shelter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euthanized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</a:t>
            </a:r>
          </a:p>
        </p:txBody>
      </p:sp>
      <p:sp>
        <p:nvSpPr>
          <p:cNvPr id="23" name="Google Shape;346;p38">
            <a:extLst>
              <a:ext uri="{FF2B5EF4-FFF2-40B4-BE49-F238E27FC236}">
                <a16:creationId xmlns:a16="http://schemas.microsoft.com/office/drawing/2014/main" id="{2C22F007-070C-E43E-551D-B8B6283C41FB}"/>
              </a:ext>
            </a:extLst>
          </p:cNvPr>
          <p:cNvSpPr/>
          <p:nvPr/>
        </p:nvSpPr>
        <p:spPr>
          <a:xfrm>
            <a:off x="816964" y="3544101"/>
            <a:ext cx="3877709" cy="5839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>
                <a:solidFill>
                  <a:schemeClr val="bg1"/>
                </a:solidFill>
                <a:latin typeface="+mn-lt"/>
              </a:rPr>
              <a:t>2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get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adopted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from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shelter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Google Shape;346;p38">
            <a:extLst>
              <a:ext uri="{FF2B5EF4-FFF2-40B4-BE49-F238E27FC236}">
                <a16:creationId xmlns:a16="http://schemas.microsoft.com/office/drawing/2014/main" id="{D0FDE50F-E419-B5F4-3440-B343705B5A98}"/>
              </a:ext>
            </a:extLst>
          </p:cNvPr>
          <p:cNvSpPr/>
          <p:nvPr/>
        </p:nvSpPr>
        <p:spPr>
          <a:xfrm>
            <a:off x="816963" y="2936139"/>
            <a:ext cx="3877709" cy="55629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>
                <a:solidFill>
                  <a:schemeClr val="bg1"/>
                </a:solidFill>
                <a:latin typeface="+mn-lt"/>
              </a:rPr>
              <a:t>3.3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enter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a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shelter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Google Shape;346;p38">
            <a:extLst>
              <a:ext uri="{FF2B5EF4-FFF2-40B4-BE49-F238E27FC236}">
                <a16:creationId xmlns:a16="http://schemas.microsoft.com/office/drawing/2014/main" id="{15B3938A-EDA5-D541-A6D8-62F21C638D78}"/>
              </a:ext>
            </a:extLst>
          </p:cNvPr>
          <p:cNvSpPr/>
          <p:nvPr/>
        </p:nvSpPr>
        <p:spPr>
          <a:xfrm>
            <a:off x="4436578" y="2125560"/>
            <a:ext cx="3271296" cy="487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Animals: 70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[3]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Google Shape;346;p38">
            <a:extLst>
              <a:ext uri="{FF2B5EF4-FFF2-40B4-BE49-F238E27FC236}">
                <a16:creationId xmlns:a16="http://schemas.microsoft.com/office/drawing/2014/main" id="{FCE4DB0D-8667-360F-963D-10B148D6CA2E}"/>
              </a:ext>
            </a:extLst>
          </p:cNvPr>
          <p:cNvSpPr/>
          <p:nvPr/>
        </p:nvSpPr>
        <p:spPr>
          <a:xfrm>
            <a:off x="4436577" y="1394651"/>
            <a:ext cx="3271295" cy="487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bg1"/>
                </a:solidFill>
                <a:latin typeface="+mn-lt"/>
              </a:rPr>
              <a:t>Dogs: 77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[3]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Google Shape;338;p38">
            <a:extLst>
              <a:ext uri="{FF2B5EF4-FFF2-40B4-BE49-F238E27FC236}">
                <a16:creationId xmlns:a16="http://schemas.microsoft.com/office/drawing/2014/main" id="{8E011519-F4CB-541D-4D8C-25E58A2CE46C}"/>
              </a:ext>
            </a:extLst>
          </p:cNvPr>
          <p:cNvSpPr/>
          <p:nvPr/>
        </p:nvSpPr>
        <p:spPr>
          <a:xfrm>
            <a:off x="1684474" y="1638883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Google Shape;337;p38">
            <a:extLst>
              <a:ext uri="{FF2B5EF4-FFF2-40B4-BE49-F238E27FC236}">
                <a16:creationId xmlns:a16="http://schemas.microsoft.com/office/drawing/2014/main" id="{F7A35D69-F446-6A94-FAF4-85FF813C1D97}"/>
              </a:ext>
            </a:extLst>
          </p:cNvPr>
          <p:cNvSpPr/>
          <p:nvPr/>
        </p:nvSpPr>
        <p:spPr>
          <a:xfrm>
            <a:off x="4571974" y="3300377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257882DE-7E4F-D897-2470-9FFB1D6629D5}"/>
              </a:ext>
            </a:extLst>
          </p:cNvPr>
          <p:cNvSpPr txBox="1">
            <a:spLocks/>
          </p:cNvSpPr>
          <p:nvPr/>
        </p:nvSpPr>
        <p:spPr>
          <a:xfrm>
            <a:off x="1684474" y="1638883"/>
            <a:ext cx="28875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b="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Total </a:t>
            </a:r>
            <a:r>
              <a:rPr lang="tr-TR" sz="1800" b="0" dirty="0" err="1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Number</a:t>
            </a:r>
            <a:r>
              <a:rPr lang="tr-TR" sz="1800" b="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 of</a:t>
            </a:r>
            <a:endParaRPr lang="en-US" sz="1800" b="0" dirty="0">
              <a:solidFill>
                <a:schemeClr val="lt1"/>
              </a:solidFill>
              <a:latin typeface="+mn-l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1" name="Google Shape;340;p38">
            <a:extLst>
              <a:ext uri="{FF2B5EF4-FFF2-40B4-BE49-F238E27FC236}">
                <a16:creationId xmlns:a16="http://schemas.microsoft.com/office/drawing/2014/main" id="{94F23E91-319D-21EB-074D-A4E774AA7A3A}"/>
              </a:ext>
            </a:extLst>
          </p:cNvPr>
          <p:cNvSpPr txBox="1">
            <a:spLocks/>
          </p:cNvSpPr>
          <p:nvPr/>
        </p:nvSpPr>
        <p:spPr>
          <a:xfrm>
            <a:off x="4571974" y="3300377"/>
            <a:ext cx="3135900" cy="11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 err="1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Each</a:t>
            </a:r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1800" dirty="0" err="1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Year</a:t>
            </a:r>
            <a:r>
              <a:rPr lang="tr-TR" sz="1800" dirty="0">
                <a:solidFill>
                  <a:schemeClr val="lt1"/>
                </a:solidFill>
                <a:latin typeface="+mn-lt"/>
                <a:ea typeface="Catamaran Light"/>
                <a:cs typeface="Catamaran Light"/>
                <a:sym typeface="Catamaran Light"/>
              </a:rPr>
              <a:t> [3]</a:t>
            </a:r>
            <a:endParaRPr lang="en-US" sz="1800" dirty="0">
              <a:solidFill>
                <a:schemeClr val="lt1"/>
              </a:solidFill>
              <a:latin typeface="+mn-l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370;p40">
            <a:extLst>
              <a:ext uri="{FF2B5EF4-FFF2-40B4-BE49-F238E27FC236}">
                <a16:creationId xmlns:a16="http://schemas.microsoft.com/office/drawing/2014/main" id="{E790645C-9152-79A7-E90F-881438AC9101}"/>
              </a:ext>
            </a:extLst>
          </p:cNvPr>
          <p:cNvSpPr/>
          <p:nvPr/>
        </p:nvSpPr>
        <p:spPr>
          <a:xfrm>
            <a:off x="682052" y="728279"/>
            <a:ext cx="7472597" cy="422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The country with the largest dog population in the world is in America:</a:t>
            </a:r>
            <a:endParaRPr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22FBA-6768-AFA3-2276-D38041ADFBF8}"/>
              </a:ext>
            </a:extLst>
          </p:cNvPr>
          <p:cNvSpPr txBox="1"/>
          <p:nvPr/>
        </p:nvSpPr>
        <p:spPr>
          <a:xfrm>
            <a:off x="8318855" y="4559537"/>
            <a:ext cx="82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6.2.2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Sustainability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314973" y="3800674"/>
            <a:ext cx="3771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41: </a:t>
            </a:r>
            <a:r>
              <a:rPr lang="tr-TR" dirty="0" err="1">
                <a:latin typeface="Livvic" pitchFamily="2" charset="0"/>
              </a:rPr>
              <a:t>Sustainability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Criteria</a:t>
            </a:r>
            <a:endParaRPr lang="tr-TR" dirty="0">
              <a:latin typeface="Livvic" pitchFamily="2" charset="0"/>
            </a:endParaRPr>
          </a:p>
        </p:txBody>
      </p:sp>
      <p:sp>
        <p:nvSpPr>
          <p:cNvPr id="25" name="Google Shape;346;p38">
            <a:extLst>
              <a:ext uri="{FF2B5EF4-FFF2-40B4-BE49-F238E27FC236}">
                <a16:creationId xmlns:a16="http://schemas.microsoft.com/office/drawing/2014/main" id="{89F71FEC-9894-C781-450D-2202C3D10B54}"/>
              </a:ext>
            </a:extLst>
          </p:cNvPr>
          <p:cNvSpPr/>
          <p:nvPr/>
        </p:nvSpPr>
        <p:spPr>
          <a:xfrm>
            <a:off x="4571873" y="1216855"/>
            <a:ext cx="4182140" cy="27158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2nd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important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criterion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weight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0.30.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durable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since they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cannot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changed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easily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4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possible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answers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(No,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Major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Drawback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Minor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Drawback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Yes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Questions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answered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data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sheets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hardware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vendors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points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question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CDEBDC47-DED9-0212-55D4-D911CAEA2232}"/>
              </a:ext>
            </a:extLst>
          </p:cNvPr>
          <p:cNvSpPr/>
          <p:nvPr/>
        </p:nvSpPr>
        <p:spPr>
          <a:xfrm>
            <a:off x="314973" y="1216854"/>
            <a:ext cx="3771692" cy="24407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waterproof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extreme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temperatures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replacements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durable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physical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this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time?</a:t>
            </a:r>
          </a:p>
        </p:txBody>
      </p:sp>
    </p:spTree>
    <p:extLst>
      <p:ext uri="{BB962C8B-B14F-4D97-AF65-F5344CB8AC3E}">
        <p14:creationId xmlns:p14="http://schemas.microsoft.com/office/powerpoint/2010/main" val="343793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644551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6.2.2.1 RFID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Tag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Sustainability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735679"/>
              </p:ext>
            </p:extLst>
          </p:nvPr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2864325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water-proof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extreme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temperatures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replacements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durable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physical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this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312942" y="1318173"/>
            <a:ext cx="3153899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</a:t>
            </a:r>
            <a:r>
              <a:rPr lang="tr-TR" dirty="0" err="1"/>
              <a:t>Water-proof</a:t>
            </a:r>
            <a:r>
              <a:rPr lang="tr-TR" dirty="0"/>
              <a:t> but </a:t>
            </a:r>
            <a:r>
              <a:rPr lang="tr-TR" dirty="0" err="1"/>
              <a:t>antenna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in </a:t>
            </a:r>
            <a:r>
              <a:rPr lang="tr-TR" dirty="0" err="1"/>
              <a:t>wet</a:t>
            </a:r>
            <a:r>
              <a:rPr lang="tr-TR" dirty="0"/>
              <a:t> </a:t>
            </a:r>
            <a:r>
              <a:rPr lang="tr-TR" dirty="0" err="1"/>
              <a:t>conditions</a:t>
            </a:r>
            <a:r>
              <a:rPr lang="tr-TR" dirty="0"/>
              <a:t>) [52]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temperatures</a:t>
            </a:r>
            <a:r>
              <a:rPr lang="tr-TR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-20℃ </a:t>
            </a:r>
            <a:r>
              <a:rPr lang="tr-TR" b="0" i="0" dirty="0" err="1">
                <a:solidFill>
                  <a:srgbClr val="000000"/>
                </a:solidFill>
                <a:effectLst/>
              </a:rPr>
              <a:t>and</a:t>
            </a:r>
            <a:r>
              <a:rPr lang="tr-TR" dirty="0">
                <a:solidFill>
                  <a:srgbClr val="000000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70℃</a:t>
            </a:r>
            <a:r>
              <a:rPr lang="tr-TR" dirty="0"/>
              <a:t>) [28]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Works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10 </a:t>
            </a:r>
            <a:r>
              <a:rPr lang="tr-TR" dirty="0" err="1"/>
              <a:t>years</a:t>
            </a:r>
            <a:r>
              <a:rPr lang="tr-TR" dirty="0"/>
              <a:t>) [13]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already</a:t>
            </a:r>
            <a:r>
              <a:rPr lang="tr-TR" dirty="0"/>
              <a:t> RFID </a:t>
            </a:r>
            <a:r>
              <a:rPr lang="tr-TR" dirty="0" err="1"/>
              <a:t>tags</a:t>
            </a:r>
            <a:r>
              <a:rPr lang="tr-TR" dirty="0"/>
              <a:t> at </a:t>
            </a:r>
            <a:r>
              <a:rPr lang="tr-TR" dirty="0" err="1"/>
              <a:t>dog’s</a:t>
            </a:r>
            <a:r>
              <a:rPr lang="tr-TR" dirty="0"/>
              <a:t> </a:t>
            </a:r>
            <a:r>
              <a:rPr lang="tr-TR" dirty="0" err="1"/>
              <a:t>ears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(10 </a:t>
            </a:r>
            <a:r>
              <a:rPr lang="tr-TR" dirty="0" err="1"/>
              <a:t>year</a:t>
            </a:r>
            <a:r>
              <a:rPr lang="tr-TR" dirty="0"/>
              <a:t>) [13]</a:t>
            </a:r>
          </a:p>
        </p:txBody>
      </p:sp>
    </p:spTree>
    <p:extLst>
      <p:ext uri="{BB962C8B-B14F-4D97-AF65-F5344CB8AC3E}">
        <p14:creationId xmlns:p14="http://schemas.microsoft.com/office/powerpoint/2010/main" val="239617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388097" y="4595100"/>
            <a:ext cx="75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6.2.2.2 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Sustainability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2864325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water-proof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extreme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temperatures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replacements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durable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physical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this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312942" y="1318173"/>
            <a:ext cx="3153899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0 [53]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temperatures</a:t>
            </a:r>
            <a:r>
              <a:rPr lang="tr-TR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-</a:t>
            </a:r>
            <a:r>
              <a:rPr lang="tr-TR" dirty="0">
                <a:solidFill>
                  <a:srgbClr val="000000"/>
                </a:solidFill>
              </a:rPr>
              <a:t>40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℃ </a:t>
            </a:r>
            <a:r>
              <a:rPr lang="tr-TR" b="0" i="0" dirty="0" err="1">
                <a:solidFill>
                  <a:srgbClr val="000000"/>
                </a:solidFill>
                <a:effectLst/>
              </a:rPr>
              <a:t>and</a:t>
            </a:r>
            <a:r>
              <a:rPr lang="tr-TR" dirty="0">
                <a:solidFill>
                  <a:srgbClr val="000000"/>
                </a:solidFill>
              </a:rPr>
              <a:t> 125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℃</a:t>
            </a:r>
            <a:r>
              <a:rPr lang="tr-TR" dirty="0"/>
              <a:t>) [53]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</a:t>
            </a:r>
            <a:r>
              <a:rPr lang="tr-TR" dirty="0" err="1"/>
              <a:t>Batteries</a:t>
            </a:r>
            <a:r>
              <a:rPr lang="tr-TR" dirty="0"/>
              <a:t> </a:t>
            </a:r>
            <a:r>
              <a:rPr lang="tr-TR" dirty="0" err="1"/>
              <a:t>needs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1 </a:t>
            </a:r>
            <a:r>
              <a:rPr lang="tr-TR" dirty="0" err="1"/>
              <a:t>year</a:t>
            </a:r>
            <a:r>
              <a:rPr lang="tr-TR" dirty="0"/>
              <a:t>) [54]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</a:t>
            </a:r>
            <a:r>
              <a:rPr lang="tr-TR" dirty="0" err="1"/>
              <a:t>Weight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is 342.51 </a:t>
            </a:r>
            <a:r>
              <a:rPr lang="tr-TR" dirty="0" err="1"/>
              <a:t>gr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can be </a:t>
            </a:r>
            <a:r>
              <a:rPr lang="tr-TR" dirty="0" err="1"/>
              <a:t>damaged</a:t>
            </a:r>
            <a:r>
              <a:rPr lang="tr-TR" dirty="0"/>
              <a:t>) [41]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(Dogs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probably</a:t>
            </a:r>
            <a:r>
              <a:rPr lang="tr-TR" dirty="0"/>
              <a:t> </a:t>
            </a:r>
            <a:r>
              <a:rPr lang="tr-TR" dirty="0" err="1"/>
              <a:t>tear</a:t>
            </a:r>
            <a:r>
              <a:rPr lang="tr-TR" dirty="0"/>
              <a:t> it) [36]</a:t>
            </a:r>
          </a:p>
        </p:txBody>
      </p:sp>
    </p:spTree>
    <p:extLst>
      <p:ext uri="{BB962C8B-B14F-4D97-AF65-F5344CB8AC3E}">
        <p14:creationId xmlns:p14="http://schemas.microsoft.com/office/powerpoint/2010/main" val="254626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6.2.2.3 Smart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Feeding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Sustainability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36400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2864325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water-proof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work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extreme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temperatures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replacements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durable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physical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Can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this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time?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312942" y="1318173"/>
            <a:ext cx="3153899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(Machine </a:t>
            </a:r>
            <a:r>
              <a:rPr lang="tr-TR" dirty="0" err="1"/>
              <a:t>protects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(Machine </a:t>
            </a:r>
            <a:r>
              <a:rPr lang="tr-TR" dirty="0" err="1"/>
              <a:t>protects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</a:t>
            </a:r>
            <a:r>
              <a:rPr lang="tr-TR" dirty="0" err="1"/>
              <a:t>Battery</a:t>
            </a:r>
            <a:r>
              <a:rPr lang="tr-TR" dirty="0"/>
              <a:t> can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tolerate</a:t>
            </a:r>
            <a:r>
              <a:rPr lang="tr-TR" dirty="0"/>
              <a:t> 7 </a:t>
            </a:r>
            <a:r>
              <a:rPr lang="tr-TR" dirty="0" err="1"/>
              <a:t>subsequent</a:t>
            </a:r>
            <a:r>
              <a:rPr lang="tr-TR" dirty="0"/>
              <a:t> </a:t>
            </a:r>
            <a:r>
              <a:rPr lang="tr-TR" dirty="0" err="1"/>
              <a:t>rainy</a:t>
            </a:r>
            <a:r>
              <a:rPr lang="tr-TR" dirty="0"/>
              <a:t> </a:t>
            </a:r>
            <a:r>
              <a:rPr lang="tr-TR" dirty="0" err="1"/>
              <a:t>day</a:t>
            </a:r>
            <a:r>
              <a:rPr lang="tr-TR" dirty="0"/>
              <a:t>) [56]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(Machine </a:t>
            </a:r>
            <a:r>
              <a:rPr lang="tr-TR" dirty="0" err="1"/>
              <a:t>protects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Circuit</a:t>
            </a:r>
            <a:r>
              <a:rPr lang="tr-TR" dirty="0"/>
              <a:t> can </a:t>
            </a:r>
            <a:r>
              <a:rPr lang="tr-TR" dirty="0" err="1"/>
              <a:t>works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decades</a:t>
            </a:r>
            <a:r>
              <a:rPr lang="tr-TR" dirty="0"/>
              <a:t>) [57]</a:t>
            </a:r>
          </a:p>
        </p:txBody>
      </p:sp>
    </p:spTree>
    <p:extLst>
      <p:ext uri="{BB962C8B-B14F-4D97-AF65-F5344CB8AC3E}">
        <p14:creationId xmlns:p14="http://schemas.microsoft.com/office/powerpoint/2010/main" val="2056954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314945" y="4595100"/>
            <a:ext cx="828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6.2.3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Practicality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9DDDEA1-3D1C-0350-FCB7-80B445E16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030"/>
              </p:ext>
            </p:extLst>
          </p:nvPr>
        </p:nvGraphicFramePr>
        <p:xfrm>
          <a:off x="427547" y="1327061"/>
          <a:ext cx="7654036" cy="2438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6665691">
                  <a:extLst>
                    <a:ext uri="{9D8B030D-6E8A-4147-A177-3AD203B41FA5}">
                      <a16:colId xmlns:a16="http://schemas.microsoft.com/office/drawing/2014/main" val="852086274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162058842"/>
                    </a:ext>
                  </a:extLst>
                </a:gridCol>
                <a:gridCol w="440340">
                  <a:extLst>
                    <a:ext uri="{9D8B030D-6E8A-4147-A177-3AD203B41FA5}">
                      <a16:colId xmlns:a16="http://schemas.microsoft.com/office/drawing/2014/main" val="2300662788"/>
                    </a:ext>
                  </a:extLst>
                </a:gridCol>
              </a:tblGrid>
              <a:tr h="172159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Questions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316385"/>
                  </a:ext>
                </a:extLst>
              </a:tr>
              <a:tr h="1721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Are you comfortable in close contact with the dogs while feeding? </a:t>
                      </a: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2125"/>
                  </a:ext>
                </a:extLst>
              </a:tr>
              <a:tr h="17215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Do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have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a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smartphone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iPhone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IOS &gt; 14.0 ?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210539"/>
                  </a:ext>
                </a:extLst>
              </a:tr>
              <a:tr h="17215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Do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have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a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phone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SMS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functionality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822485"/>
                  </a:ext>
                </a:extLst>
              </a:tr>
              <a:tr h="29267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Are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comfortable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allocating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5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minutes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of time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after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every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feeding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?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399271"/>
                  </a:ext>
                </a:extLst>
              </a:tr>
              <a:tr h="29267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Can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see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a led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appr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. 1cm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diameter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from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10m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distance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987322"/>
                  </a:ext>
                </a:extLst>
              </a:tr>
              <a:tr h="29267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Do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prefer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feeding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dogs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by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using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a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central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or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local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container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416818"/>
                  </a:ext>
                </a:extLst>
              </a:tr>
              <a:tr h="292670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Is a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system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see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feeding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status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of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dogs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dirty="0" err="1">
                          <a:solidFill>
                            <a:schemeClr val="bg1"/>
                          </a:solidFill>
                        </a:rPr>
                        <a:t>usable</a:t>
                      </a:r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?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651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FEEB1C-1A4B-3370-CEF3-E47944B60C95}"/>
              </a:ext>
            </a:extLst>
          </p:cNvPr>
          <p:cNvSpPr txBox="1"/>
          <p:nvPr/>
        </p:nvSpPr>
        <p:spPr>
          <a:xfrm>
            <a:off x="427547" y="3841993"/>
            <a:ext cx="765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42: </a:t>
            </a:r>
            <a:r>
              <a:rPr lang="tr-TR" dirty="0" err="1">
                <a:latin typeface="Livvic" pitchFamily="2" charset="0"/>
              </a:rPr>
              <a:t>Practicality</a:t>
            </a:r>
            <a:r>
              <a:rPr lang="tr-TR" dirty="0">
                <a:latin typeface="Livvic" pitchFamily="2" charset="0"/>
              </a:rPr>
              <a:t> Problem Analysis </a:t>
            </a:r>
            <a:r>
              <a:rPr lang="tr-TR" dirty="0" err="1">
                <a:latin typeface="Livvic" pitchFamily="2" charset="0"/>
              </a:rPr>
              <a:t>Survey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with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Residents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and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Municipality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Personnel</a:t>
            </a:r>
            <a:r>
              <a:rPr lang="tr-TR" dirty="0">
                <a:latin typeface="Livvic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2163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315096" y="4795155"/>
            <a:ext cx="828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6.2.3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Practicality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396C0E-815F-F65D-AB2A-BC7EDEE187A7}"/>
              </a:ext>
            </a:extLst>
          </p:cNvPr>
          <p:cNvSpPr txBox="1"/>
          <p:nvPr/>
        </p:nvSpPr>
        <p:spPr>
          <a:xfrm>
            <a:off x="124475" y="4687433"/>
            <a:ext cx="3696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43: </a:t>
            </a:r>
            <a:r>
              <a:rPr lang="tr-TR" dirty="0" err="1">
                <a:latin typeface="Livvic" pitchFamily="2" charset="0"/>
              </a:rPr>
              <a:t>Practicality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Criteria</a:t>
            </a:r>
            <a:endParaRPr lang="tr-TR" dirty="0">
              <a:latin typeface="Livvic" pitchFamily="2" charset="0"/>
            </a:endParaRPr>
          </a:p>
        </p:txBody>
      </p:sp>
      <p:sp>
        <p:nvSpPr>
          <p:cNvPr id="25" name="Google Shape;346;p38">
            <a:extLst>
              <a:ext uri="{FF2B5EF4-FFF2-40B4-BE49-F238E27FC236}">
                <a16:creationId xmlns:a16="http://schemas.microsoft.com/office/drawing/2014/main" id="{89F71FEC-9894-C781-450D-2202C3D10B54}"/>
              </a:ext>
            </a:extLst>
          </p:cNvPr>
          <p:cNvSpPr/>
          <p:nvPr/>
        </p:nvSpPr>
        <p:spPr>
          <a:xfrm>
            <a:off x="4007005" y="1216855"/>
            <a:ext cx="4943707" cy="36153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important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criteria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weight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0.55.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practical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that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feeding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should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systematic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 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4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possible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answers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(No,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Major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drawback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least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30%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state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it is a problem,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Minor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drawback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30%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state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it is a problem,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Yes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).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important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criteria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practicality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detected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by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conducting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survey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street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residents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only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20% of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talking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Questions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answered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by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additional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short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surveys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where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CDEBDC47-DED9-0212-55D4-D911CAEA2232}"/>
              </a:ext>
            </a:extLst>
          </p:cNvPr>
          <p:cNvSpPr/>
          <p:nvPr/>
        </p:nvSpPr>
        <p:spPr>
          <a:xfrm>
            <a:off x="314973" y="1216854"/>
            <a:ext cx="3498743" cy="34705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automated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process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not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volunteers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necessary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technical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equipment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rung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how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likely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3597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6.2.3.1 RFID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Practicality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712494"/>
              </p:ext>
            </p:extLst>
          </p:nvPr>
        </p:nvGraphicFramePr>
        <p:xfrm>
          <a:off x="6580168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3117544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automated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process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not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volunteers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necessary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technical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equipment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rung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how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likely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706836" y="1318173"/>
            <a:ext cx="2829563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(40% do not </a:t>
            </a:r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(Manual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read</a:t>
            </a:r>
            <a:r>
              <a:rPr lang="tr-TR" dirty="0"/>
              <a:t> </a:t>
            </a:r>
            <a:r>
              <a:rPr lang="tr-TR" dirty="0" err="1"/>
              <a:t>tags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appr</a:t>
            </a:r>
            <a:r>
              <a:rPr lang="tr-TR" dirty="0"/>
              <a:t>. 30 cm) [28]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(10% </a:t>
            </a:r>
            <a:r>
              <a:rPr lang="tr-TR" dirty="0" err="1"/>
              <a:t>either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not a </a:t>
            </a:r>
            <a:r>
              <a:rPr lang="tr-TR" dirty="0" err="1"/>
              <a:t>smartphone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IOS &lt;14.0)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(60% </a:t>
            </a:r>
            <a:r>
              <a:rPr lang="tr-TR" dirty="0" err="1"/>
              <a:t>find</a:t>
            </a:r>
            <a:r>
              <a:rPr lang="tr-TR" dirty="0"/>
              <a:t> it </a:t>
            </a:r>
            <a:r>
              <a:rPr lang="tr-TR" dirty="0" err="1"/>
              <a:t>tedious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685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6.2.3.2 Bluetooth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Practicality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80168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3117544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automated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process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not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volunteers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necessary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technical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equipment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rung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how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likely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706836" y="1318173"/>
            <a:ext cx="2829563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(20% do not </a:t>
            </a:r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(Manual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connect</a:t>
            </a:r>
            <a:r>
              <a:rPr lang="tr-TR" dirty="0"/>
              <a:t> Bluetooth)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is </a:t>
            </a:r>
            <a:r>
              <a:rPr lang="tr-TR" dirty="0" err="1"/>
              <a:t>appr</a:t>
            </a:r>
            <a:r>
              <a:rPr lang="tr-TR" dirty="0"/>
              <a:t>. 30m) [28]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2 (</a:t>
            </a:r>
            <a:r>
              <a:rPr lang="tr-TR" dirty="0" err="1"/>
              <a:t>Municipality</a:t>
            </a:r>
            <a:r>
              <a:rPr lang="tr-TR" dirty="0"/>
              <a:t> </a:t>
            </a:r>
            <a:r>
              <a:rPr lang="tr-TR" dirty="0" err="1"/>
              <a:t>personnel</a:t>
            </a:r>
            <a:r>
              <a:rPr lang="tr-TR" dirty="0"/>
              <a:t> </a:t>
            </a:r>
            <a:r>
              <a:rPr lang="tr-TR" dirty="0" err="1"/>
              <a:t>won’t</a:t>
            </a:r>
            <a:r>
              <a:rPr lang="tr-TR" dirty="0"/>
              <a:t> </a:t>
            </a:r>
            <a:r>
              <a:rPr lang="tr-TR" dirty="0" err="1"/>
              <a:t>get</a:t>
            </a:r>
            <a:r>
              <a:rPr lang="tr-TR" dirty="0"/>
              <a:t> </a:t>
            </a:r>
            <a:r>
              <a:rPr lang="tr-TR" dirty="0" err="1"/>
              <a:t>notifications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a </a:t>
            </a:r>
            <a:r>
              <a:rPr lang="tr-TR" dirty="0" err="1"/>
              <a:t>distance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1 (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is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heavy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0387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Results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94159" y="4595100"/>
            <a:ext cx="949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628C93-7778-497C-8288-64FBCF0818A6}"/>
              </a:ext>
            </a:extLst>
          </p:cNvPr>
          <p:cNvGrpSpPr/>
          <p:nvPr/>
        </p:nvGrpSpPr>
        <p:grpSpPr>
          <a:xfrm>
            <a:off x="314973" y="594256"/>
            <a:ext cx="7879185" cy="502384"/>
            <a:chOff x="422957" y="1774809"/>
            <a:chExt cx="3298438" cy="502384"/>
          </a:xfrm>
        </p:grpSpPr>
        <p:sp>
          <p:nvSpPr>
            <p:cNvPr id="10" name="Google Shape;337;p38">
              <a:extLst>
                <a:ext uri="{FF2B5EF4-FFF2-40B4-BE49-F238E27FC236}">
                  <a16:creationId xmlns:a16="http://schemas.microsoft.com/office/drawing/2014/main" id="{6DF1DE12-2EA3-0E22-1D21-60F044C2EE69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0;p38">
              <a:extLst>
                <a:ext uri="{FF2B5EF4-FFF2-40B4-BE49-F238E27FC236}">
                  <a16:creationId xmlns:a16="http://schemas.microsoft.com/office/drawing/2014/main" id="{CF63D9ED-A334-E6F2-41E5-76C732D29017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6.2.3.3 Smart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Feeding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System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</a:t>
              </a:r>
              <a:r>
                <a:rPr lang="tr-TR" sz="2400" dirty="0" err="1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Practicality</a:t>
              </a:r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 Analysis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325A6B-A016-2D32-8A32-152ED2D60FC9}"/>
              </a:ext>
            </a:extLst>
          </p:cNvPr>
          <p:cNvGraphicFramePr/>
          <p:nvPr/>
        </p:nvGraphicFramePr>
        <p:xfrm>
          <a:off x="6580168" y="2571750"/>
          <a:ext cx="897596" cy="74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18A668AC-502B-AE8E-0D54-798CF45D2F01}"/>
              </a:ext>
            </a:extLst>
          </p:cNvPr>
          <p:cNvSpPr/>
          <p:nvPr/>
        </p:nvSpPr>
        <p:spPr>
          <a:xfrm>
            <a:off x="7503555" y="2426676"/>
            <a:ext cx="1480434" cy="887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tr-TR" sz="1800" u="sng" dirty="0">
                <a:solidFill>
                  <a:schemeClr val="tx1">
                    <a:lumMod val="50000"/>
                  </a:schemeClr>
                </a:solidFill>
              </a:rPr>
              <a:t>Total Point:</a:t>
            </a:r>
          </a:p>
          <a:p>
            <a:pPr>
              <a:lnSpc>
                <a:spcPct val="150000"/>
              </a:lnSpc>
            </a:pPr>
            <a:r>
              <a:rPr lang="tr-TR" sz="1800" dirty="0">
                <a:solidFill>
                  <a:schemeClr val="tx1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D4B9EA77-5F17-9523-2455-6FB6C51904D4}"/>
              </a:ext>
            </a:extLst>
          </p:cNvPr>
          <p:cNvSpPr/>
          <p:nvPr/>
        </p:nvSpPr>
        <p:spPr>
          <a:xfrm>
            <a:off x="314973" y="1318173"/>
            <a:ext cx="3117544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easy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automated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process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not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dogs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Does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volunteers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personnel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necessary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technical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equipment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rung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how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likely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937A94F9-2306-8226-32EE-ADE5C7258B26}"/>
              </a:ext>
            </a:extLst>
          </p:cNvPr>
          <p:cNvSpPr/>
          <p:nvPr/>
        </p:nvSpPr>
        <p:spPr>
          <a:xfrm>
            <a:off x="3706836" y="1318173"/>
            <a:ext cx="2829563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(90% </a:t>
            </a:r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Automatic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– </a:t>
            </a:r>
            <a:r>
              <a:rPr lang="tr-TR" dirty="0" err="1"/>
              <a:t>notification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</a:t>
            </a:r>
            <a:r>
              <a:rPr lang="tr-TR" dirty="0" err="1"/>
              <a:t>Feeding</a:t>
            </a:r>
            <a:r>
              <a:rPr lang="tr-TR" dirty="0"/>
              <a:t> </a:t>
            </a:r>
            <a:r>
              <a:rPr lang="tr-TR" dirty="0" err="1"/>
              <a:t>Machines</a:t>
            </a:r>
            <a:r>
              <a:rPr lang="tr-T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 (SMS)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40695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Conclusions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78369" y="4663441"/>
            <a:ext cx="86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6E2C01C-B8F4-15EB-7894-C22CB3CD2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0000"/>
              </p:ext>
            </p:extLst>
          </p:nvPr>
        </p:nvGraphicFramePr>
        <p:xfrm>
          <a:off x="1069145" y="815926"/>
          <a:ext cx="6984609" cy="384751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83755">
                  <a:extLst>
                    <a:ext uri="{9D8B030D-6E8A-4147-A177-3AD203B41FA5}">
                      <a16:colId xmlns:a16="http://schemas.microsoft.com/office/drawing/2014/main" val="262858409"/>
                    </a:ext>
                  </a:extLst>
                </a:gridCol>
                <a:gridCol w="1683755">
                  <a:extLst>
                    <a:ext uri="{9D8B030D-6E8A-4147-A177-3AD203B41FA5}">
                      <a16:colId xmlns:a16="http://schemas.microsoft.com/office/drawing/2014/main" val="1202373902"/>
                    </a:ext>
                  </a:extLst>
                </a:gridCol>
                <a:gridCol w="1375143">
                  <a:extLst>
                    <a:ext uri="{9D8B030D-6E8A-4147-A177-3AD203B41FA5}">
                      <a16:colId xmlns:a16="http://schemas.microsoft.com/office/drawing/2014/main" val="1519961233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190624171"/>
                    </a:ext>
                  </a:extLst>
                </a:gridCol>
                <a:gridCol w="879231">
                  <a:extLst>
                    <a:ext uri="{9D8B030D-6E8A-4147-A177-3AD203B41FA5}">
                      <a16:colId xmlns:a16="http://schemas.microsoft.com/office/drawing/2014/main" val="1602721081"/>
                    </a:ext>
                  </a:extLst>
                </a:gridCol>
              </a:tblGrid>
              <a:tr h="7695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bg1"/>
                          </a:solidFill>
                        </a:rPr>
                        <a:t>CRITERIA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27887"/>
                  </a:ext>
                </a:extLst>
              </a:tr>
              <a:tr h="769503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Solution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Cost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Sustainability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Practicality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856109"/>
                  </a:ext>
                </a:extLst>
              </a:tr>
              <a:tr h="769503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RFID </a:t>
                      </a:r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Tag</a:t>
                      </a:r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System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3/5 * 0.15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14/15 * 0.3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6/15 * 0.55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0.59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93633"/>
                  </a:ext>
                </a:extLst>
              </a:tr>
              <a:tr h="769503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Bluetooth </a:t>
                      </a:r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System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3/5 * 0.15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7/15 * 0.3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8/15 * 0.55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0.52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3522"/>
                  </a:ext>
                </a:extLst>
              </a:tr>
              <a:tr h="769503"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Smart </a:t>
                      </a:r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Feeding</a:t>
                      </a:r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tr-TR" b="1" dirty="0" err="1">
                          <a:solidFill>
                            <a:schemeClr val="bg1"/>
                          </a:solidFill>
                        </a:rPr>
                        <a:t>System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1/5 * 0.15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14/15 * 0.3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15/15 * 0.55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>
                          <a:solidFill>
                            <a:schemeClr val="bg1"/>
                          </a:solidFill>
                        </a:rPr>
                        <a:t>0.86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735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FA45B6-303D-ABCC-24ED-E0C9AD6F33DC}"/>
              </a:ext>
            </a:extLst>
          </p:cNvPr>
          <p:cNvSpPr txBox="1"/>
          <p:nvPr/>
        </p:nvSpPr>
        <p:spPr>
          <a:xfrm>
            <a:off x="2826056" y="4743390"/>
            <a:ext cx="3771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44: Evaluation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results</a:t>
            </a:r>
            <a:endParaRPr lang="tr-TR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0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C6CE1C38-F4D6-CDF6-328F-BEBF03F48922}"/>
              </a:ext>
            </a:extLst>
          </p:cNvPr>
          <p:cNvSpPr/>
          <p:nvPr/>
        </p:nvSpPr>
        <p:spPr>
          <a:xfrm>
            <a:off x="341491" y="860210"/>
            <a:ext cx="8460961" cy="487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 err="1">
                <a:solidFill>
                  <a:schemeClr val="bg1"/>
                </a:solidFill>
                <a:latin typeface="+mn-lt"/>
              </a:rPr>
              <a:t>Turkey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has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approximately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10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, but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only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250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shelters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[4].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Google Shape;346;p38">
            <a:extLst>
              <a:ext uri="{FF2B5EF4-FFF2-40B4-BE49-F238E27FC236}">
                <a16:creationId xmlns:a16="http://schemas.microsoft.com/office/drawing/2014/main" id="{E652DBDE-326B-9CE5-C11D-97F8424A180F}"/>
              </a:ext>
            </a:extLst>
          </p:cNvPr>
          <p:cNvSpPr/>
          <p:nvPr/>
        </p:nvSpPr>
        <p:spPr>
          <a:xfrm>
            <a:off x="341490" y="1664640"/>
            <a:ext cx="8460959" cy="90711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With urbanization, it has become difficult for dogs to find food, and with the food leftovers being thrown into the garbage at a height that dogs cannot reach, dogs have become dependent on humans for food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[5]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7" name="Google Shape;346;p38">
            <a:extLst>
              <a:ext uri="{FF2B5EF4-FFF2-40B4-BE49-F238E27FC236}">
                <a16:creationId xmlns:a16="http://schemas.microsoft.com/office/drawing/2014/main" id="{58FBCD7C-67F8-F77A-C4E3-82DD53A3DFE9}"/>
              </a:ext>
            </a:extLst>
          </p:cNvPr>
          <p:cNvSpPr/>
          <p:nvPr/>
        </p:nvSpPr>
        <p:spPr>
          <a:xfrm>
            <a:off x="341489" y="2810631"/>
            <a:ext cx="8460961" cy="4875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/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Dogs can usually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live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without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food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three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to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five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days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if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there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is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plenty</a:t>
            </a:r>
            <a:r>
              <a:rPr lang="tr-TR" sz="1800" b="0" i="0" dirty="0">
                <a:solidFill>
                  <a:schemeClr val="bg1"/>
                </a:solidFill>
                <a:effectLst/>
                <a:latin typeface="+mn-lt"/>
              </a:rPr>
              <a:t> of </a:t>
            </a:r>
            <a:r>
              <a:rPr lang="tr-TR" sz="1800" b="0" i="0" dirty="0" err="1">
                <a:solidFill>
                  <a:schemeClr val="bg1"/>
                </a:solidFill>
                <a:effectLst/>
                <a:latin typeface="+mn-lt"/>
              </a:rPr>
              <a:t>water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[6].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4CE6-401C-171B-143A-3AE8A3173D95}"/>
              </a:ext>
            </a:extLst>
          </p:cNvPr>
          <p:cNvSpPr txBox="1"/>
          <p:nvPr/>
        </p:nvSpPr>
        <p:spPr>
          <a:xfrm>
            <a:off x="1485901" y="429559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Google Shape;346;p38">
            <a:extLst>
              <a:ext uri="{FF2B5EF4-FFF2-40B4-BE49-F238E27FC236}">
                <a16:creationId xmlns:a16="http://schemas.microsoft.com/office/drawing/2014/main" id="{6CAB91D4-F826-393F-06A2-3D18AF1C34AE}"/>
              </a:ext>
            </a:extLst>
          </p:cNvPr>
          <p:cNvSpPr/>
          <p:nvPr/>
        </p:nvSpPr>
        <p:spPr>
          <a:xfrm>
            <a:off x="341488" y="3615061"/>
            <a:ext cx="8460961" cy="487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>
                <a:solidFill>
                  <a:schemeClr val="bg1"/>
                </a:solidFill>
                <a:latin typeface="+mn-lt"/>
              </a:rPr>
              <a:t>D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ogs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can live a healthy life by eating every 24 hours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 [7].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A40B9F01-56BE-7CDB-45B6-0822033806DD}"/>
              </a:ext>
            </a:extLst>
          </p:cNvPr>
          <p:cNvSpPr/>
          <p:nvPr/>
        </p:nvSpPr>
        <p:spPr>
          <a:xfrm>
            <a:off x="341488" y="4331312"/>
            <a:ext cx="8460961" cy="4875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stable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feeding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system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needed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for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5B929-0CFA-B497-F74B-04C7B01451C4}"/>
              </a:ext>
            </a:extLst>
          </p:cNvPr>
          <p:cNvSpPr txBox="1"/>
          <p:nvPr/>
        </p:nvSpPr>
        <p:spPr>
          <a:xfrm>
            <a:off x="8351521" y="4743390"/>
            <a:ext cx="7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27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Conclusions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78369" y="4663441"/>
            <a:ext cx="86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3" name="Google Shape;346;p38">
            <a:extLst>
              <a:ext uri="{FF2B5EF4-FFF2-40B4-BE49-F238E27FC236}">
                <a16:creationId xmlns:a16="http://schemas.microsoft.com/office/drawing/2014/main" id="{64892B60-C1F6-270C-A12C-91880BB42077}"/>
              </a:ext>
            </a:extLst>
          </p:cNvPr>
          <p:cNvSpPr/>
          <p:nvPr/>
        </p:nvSpPr>
        <p:spPr>
          <a:xfrm>
            <a:off x="654206" y="782914"/>
            <a:ext cx="7624163" cy="34252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Most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optimal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solution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is 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Smart </a:t>
            </a:r>
            <a:r>
              <a:rPr lang="tr-TR" b="1" dirty="0" err="1">
                <a:solidFill>
                  <a:schemeClr val="tx1">
                    <a:lumMod val="50000"/>
                  </a:schemeClr>
                </a:solidFill>
              </a:rPr>
              <a:t>Feeding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b="1" dirty="0" err="1">
                <a:solidFill>
                  <a:schemeClr val="tx1">
                    <a:lumMod val="50000"/>
                  </a:schemeClr>
                </a:solidFill>
              </a:rPr>
              <a:t>Advantages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Well-Tested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Working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lang="tr-T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Automation</a:t>
            </a:r>
            <a:endParaRPr lang="tr-T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Long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Sustainability</a:t>
            </a:r>
            <a:endParaRPr lang="tr-TR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tr-TR" b="1" dirty="0" err="1">
                <a:solidFill>
                  <a:schemeClr val="tx1">
                    <a:lumMod val="50000"/>
                  </a:schemeClr>
                </a:solidFill>
              </a:rPr>
              <a:t>Disadvantages</a:t>
            </a:r>
            <a:r>
              <a:rPr lang="tr-TR" b="1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High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Cost</a:t>
            </a:r>
            <a:endParaRPr lang="tr-T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RFID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Tag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is not optimal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high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impracticality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Bluetooth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is not optimal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due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high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unsustainability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(4cm-4cm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dimensions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, 342.51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gr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weight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77710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Conclusions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66177" y="4595100"/>
            <a:ext cx="87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D80FB3-6600-2055-E8E9-AE53202AFA36}"/>
              </a:ext>
            </a:extLst>
          </p:cNvPr>
          <p:cNvGrpSpPr/>
          <p:nvPr/>
        </p:nvGrpSpPr>
        <p:grpSpPr>
          <a:xfrm>
            <a:off x="314974" y="594256"/>
            <a:ext cx="3131611" cy="502384"/>
            <a:chOff x="422957" y="1774809"/>
            <a:chExt cx="3298438" cy="502384"/>
          </a:xfrm>
        </p:grpSpPr>
        <p:sp>
          <p:nvSpPr>
            <p:cNvPr id="4" name="Google Shape;337;p38">
              <a:extLst>
                <a:ext uri="{FF2B5EF4-FFF2-40B4-BE49-F238E27FC236}">
                  <a16:creationId xmlns:a16="http://schemas.microsoft.com/office/drawing/2014/main" id="{71DA115A-9E3F-349A-E247-A1BA8508B93C}"/>
                </a:ext>
              </a:extLst>
            </p:cNvPr>
            <p:cNvSpPr/>
            <p:nvPr/>
          </p:nvSpPr>
          <p:spPr>
            <a:xfrm>
              <a:off x="422957" y="1774810"/>
              <a:ext cx="3298438" cy="50238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40;p38">
              <a:extLst>
                <a:ext uri="{FF2B5EF4-FFF2-40B4-BE49-F238E27FC236}">
                  <a16:creationId xmlns:a16="http://schemas.microsoft.com/office/drawing/2014/main" id="{812307FF-4A5D-0A44-4BAF-9DB86E83764D}"/>
                </a:ext>
              </a:extLst>
            </p:cNvPr>
            <p:cNvSpPr txBox="1">
              <a:spLocks/>
            </p:cNvSpPr>
            <p:nvPr/>
          </p:nvSpPr>
          <p:spPr>
            <a:xfrm>
              <a:off x="422957" y="1774809"/>
              <a:ext cx="3014902" cy="502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Livvic"/>
                <a:buNone/>
                <a:defRPr sz="2800" b="1" i="0" u="none" strike="noStrike" cap="none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l"/>
              <a:r>
                <a:rPr lang="tr-TR" sz="2400" dirty="0">
                  <a:solidFill>
                    <a:schemeClr val="lt1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Action Plan</a:t>
              </a:r>
            </a:p>
          </p:txBody>
        </p:sp>
      </p:grpSp>
      <p:sp>
        <p:nvSpPr>
          <p:cNvPr id="6" name="Google Shape;346;p38">
            <a:extLst>
              <a:ext uri="{FF2B5EF4-FFF2-40B4-BE49-F238E27FC236}">
                <a16:creationId xmlns:a16="http://schemas.microsoft.com/office/drawing/2014/main" id="{D0EAD342-DBBD-B3F9-BD93-42C4D967342A}"/>
              </a:ext>
            </a:extLst>
          </p:cNvPr>
          <p:cNvSpPr/>
          <p:nvPr/>
        </p:nvSpPr>
        <p:spPr>
          <a:xfrm>
            <a:off x="230459" y="1256372"/>
            <a:ext cx="4081345" cy="37388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Circuit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components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ordered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Machines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ordered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Pugedon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Company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testing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of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circuits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done.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Municipality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street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residents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save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their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phone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numbers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system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Circuits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integrated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into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feeding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machines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1-week test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Street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residents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 be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</a:rPr>
              <a:t>conducted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</a:rPr>
              <a:t>. 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CDAE815-7DDC-9A56-2B05-0DD7FE3CE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75753"/>
              </p:ext>
            </p:extLst>
          </p:nvPr>
        </p:nvGraphicFramePr>
        <p:xfrm>
          <a:off x="4423317" y="1318173"/>
          <a:ext cx="4490220" cy="2595880"/>
        </p:xfrm>
        <a:graphic>
          <a:graphicData uri="http://schemas.openxmlformats.org/drawingml/2006/table">
            <a:tbl>
              <a:tblPr firstRow="1" bandRow="1">
                <a:tableStyleId>{CAB51436-B544-438C-8934-0FBEFDF1356F}</a:tableStyleId>
              </a:tblPr>
              <a:tblGrid>
                <a:gridCol w="641460">
                  <a:extLst>
                    <a:ext uri="{9D8B030D-6E8A-4147-A177-3AD203B41FA5}">
                      <a16:colId xmlns:a16="http://schemas.microsoft.com/office/drawing/2014/main" val="2862723002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908476971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129907270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2957649554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784980093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3604197706"/>
                    </a:ext>
                  </a:extLst>
                </a:gridCol>
                <a:gridCol w="641460">
                  <a:extLst>
                    <a:ext uri="{9D8B030D-6E8A-4147-A177-3AD203B41FA5}">
                      <a16:colId xmlns:a16="http://schemas.microsoft.com/office/drawing/2014/main" val="3517822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w6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8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193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42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6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2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60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F9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10843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F189E0D-586C-C923-DB8E-43EB13BB1C70}"/>
              </a:ext>
            </a:extLst>
          </p:cNvPr>
          <p:cNvSpPr txBox="1"/>
          <p:nvPr/>
        </p:nvSpPr>
        <p:spPr>
          <a:xfrm>
            <a:off x="4423316" y="4103311"/>
            <a:ext cx="449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45: </a:t>
            </a:r>
            <a:r>
              <a:rPr lang="tr-TR" dirty="0" err="1">
                <a:latin typeface="Livvic" pitchFamily="2" charset="0"/>
              </a:rPr>
              <a:t>Gantt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chart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action</a:t>
            </a:r>
            <a:r>
              <a:rPr lang="tr-TR" dirty="0">
                <a:latin typeface="Livvic" pitchFamily="2" charset="0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4033138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180F5-E7DA-C485-42A8-BB82B1BE0DEA}"/>
              </a:ext>
            </a:extLst>
          </p:cNvPr>
          <p:cNvSpPr txBox="1"/>
          <p:nvPr/>
        </p:nvSpPr>
        <p:spPr>
          <a:xfrm>
            <a:off x="337430" y="644270"/>
            <a:ext cx="8459240" cy="328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A. Young,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White Dog Lying Beside Wall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2019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A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vailable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https://unsplash.com/photos/pCJCfl5HWdA.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N. Cosgrove, "How Many Dogs Are There? (US &amp; Worldwide Statistics 2022) | Pet Keen",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Pet Keen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dirty="0">
                <a:latin typeface="Livvic" pitchFamily="2" charset="0"/>
              </a:rPr>
              <a:t>https://petkeen.com/how-many-dogs-are-there-statistics/</a:t>
            </a:r>
            <a:r>
              <a:rPr lang="tr-TR" dirty="0"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"How Many Pets Are In The World &amp; The US? 71+ Pet Stats",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Simply Insurance™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[Online]. Available: https://www.simplyinsurance.com/pet-statistics/. [Accessed: 14- Oct- 2022]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"4 Nisan Sokak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Günü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Türkiye'de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sokak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ne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durumda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neden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tartışılıyor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? –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BBC News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Türkçe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BBC News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Türkçe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Available: https://www.bbc.com/turkce/haberler-turkiye-60947128.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217409" y="4595100"/>
            <a:ext cx="92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69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351521" y="4595100"/>
            <a:ext cx="7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328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İçişleri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Bakanlığı’ndan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araştırma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‘Sokak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tehlikeli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mi?’ ‘Evet’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34, ‘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Hayır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’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45",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Hurriyet.com.tr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dirty="0">
                <a:latin typeface="Livvic" pitchFamily="2" charset="0"/>
              </a:rPr>
              <a:t>https://www.hurriyet.com.tr/yazarlar/nedim-sener/icisleri-bakanligindan-arastirma-sokak-hayvanlari-tehlikeli-mi-evet-yuzde-34-hayir-yuzde-45-42029404</a:t>
            </a:r>
            <a:r>
              <a:rPr lang="tr-TR" dirty="0">
                <a:latin typeface="Livvic" pitchFamily="2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"How to Get a Sick Dog to Eat",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Drphillipsanimalhospital.com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https://drphillipsanimalhospital.com/2020/08/31/how-to-get-a-sick-dog-to-eat/.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7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"Feeding pet dogs just once a day might keep them healthier as they age",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New Scientist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dirty="0">
                <a:latin typeface="Livvic" pitchFamily="2" charset="0"/>
              </a:rPr>
              <a:t>https://www.newscientist.com/article/2298623-feeding-pet-dogs-just-once-a-day-might-keep-them-healthier-as-they-age/</a:t>
            </a:r>
            <a:r>
              <a:rPr lang="tr-TR" dirty="0">
                <a:latin typeface="Livvic" pitchFamily="2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213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327137" y="4595100"/>
            <a:ext cx="816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8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Balıkesir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Nüfusu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2021 - 2022 | 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İlçesinin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Yüzölçümü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kaçtır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?",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Bölge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Gündem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Haber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https://www.bolgegundem.com/balikesir-erdek-nufusu-2020-2021-erdek-ilcesinin-yu zolcumu-kactir-1429462h.htm#:~:text=2021%20-%202022%20Balıkesir%20Erdek%20nüfusu, Bin%20038%20kişi%20olduğu%20açıklandı.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sahilleri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Akdeniz'i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aratmıyor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FOTO GALERİ",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hthayat.haberturk.com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https://www.haberturk.com/ekonomi/turizm/haber/534319-erdek-sahilleri-akdenizi-aratmiyor-foto-galeri.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Umut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Sk.,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Balıkesir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Google.com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Available: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dirty="0">
                <a:latin typeface="Livvic" pitchFamily="2" charset="0"/>
              </a:rPr>
              <a:t>https://www.google.com/maps/place/Umut+Sk.,+Erdek%2FBalıkesir/@40.4095282,27.7871197,17.75z/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data=!4m5!3m4!1s0x14b42efc300f7295:0x4152942a854c004a!8m2!3d40.409539!4d27.788246.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607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314945" y="4595100"/>
            <a:ext cx="828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[11] "What Is RFID Technology and How Can I Use It?",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Shopify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https://www.shopify.com/retail/rfid-technology.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"Marking Street Dogs –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Parsemus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Foundation",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Parsemus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Foundation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https://www.parsemus.org/pethealth/marking-street-dogs/.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[13]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"Buy 13.56Mhz NFC Sticker/Tag - ISO14443A,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Ntag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213, 25mm with cheap price",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https://www.robotistan.com/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https://www.robotistan.com/1356mhz-nfc-etiket-iso14443a-ntag-213-25mm.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[14]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"Smart Touch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Ntag213/ntag216 Chip Unit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Qr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Code Finds Pet Id Tag Funny Collar Anti-lost Pet Epoxy Tag For Cat Dog - Buy Smart Touch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Unit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Qr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Code Finds Pet Id Tag Funny Collar Anti-lost Pet Epoxy Tag For Cat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Dog,Nfc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Tag,Id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Tag Product on Alibaba.com",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Alibaba.com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https://www.alibaba.com/product-detail/Nfc-Chip-Tag-Nfc-Rfid-Tags_60841583620.html.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42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424672" y="4545630"/>
            <a:ext cx="7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2364B-1605-B19F-E23D-6D0EEFD4A1C6}"/>
              </a:ext>
            </a:extLst>
          </p:cNvPr>
          <p:cNvSpPr txBox="1"/>
          <p:nvPr/>
        </p:nvSpPr>
        <p:spPr>
          <a:xfrm>
            <a:off x="262270" y="720556"/>
            <a:ext cx="8357296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[15]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W. Rahman, R. Islam, M. Hasan and S. Mia, "IoT Based Smart Assistant for Blind Person and Smart Home Using the Bengali Language", Springer Nature, 2020 [Online]. Available: https://www.researchgate.net/publication/344219052_IoT_Based_Smart_Assistant_for_Blind_Person_and_Smart_Home_Using_the_Bengali_Language.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Minew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MS50SFA NRF52832 Low Energy 5.0 Bluetooth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Modülü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hepsiburada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https://www.hepsiburada.com/minew-ms50sfa-nrf52832-low-energy-5-0-bluetooth-modulu-pm-HBC0000132PZD.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17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K.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Levermore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"A brief history of the microchip - Dialogue Review",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Dialogue Review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https://dialoguereview.com/brief-history-microchip/.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"(100 Pcs) MCIGICM 5mm LED Light Diodes, LED Circuit Assorted Kit for Science Project Experiment (Multi-Colored - 5 Color)",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Amazon.com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https://www.amazon.com/MCIGICM-Circuit-Assorted-Science-Experiment/dp/B07PG84V17.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105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424673" y="4595100"/>
            <a:ext cx="7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2364B-1605-B19F-E23D-6D0EEFD4A1C6}"/>
              </a:ext>
            </a:extLst>
          </p:cNvPr>
          <p:cNvSpPr txBox="1"/>
          <p:nvPr/>
        </p:nvSpPr>
        <p:spPr>
          <a:xfrm>
            <a:off x="347330" y="670938"/>
            <a:ext cx="8272236" cy="361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19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"555 Timer IC - DIP-8",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Proto-PIC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https://proto-pic.co.uk/product/555-timer-ic.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AirTag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Apple (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Türkiye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https://www.apple.com/tr/airtag/.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21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AirTag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Teardown: Yeah, This Tracks",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IFIXIT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https://www.ifixit.com/News/50145/airtag-teardown-part-one-yeah-this-tracks.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22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"Vending Machine for Stray Dogs",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The Bark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https://thebark.com/content/vending-machine-stray-dogs.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23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OMEGA Engineering,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Water Level Sensor Types and how they work!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2022 [Online]. Available: https://www.youtube.com/watch?v=bHxEXlIHSHY.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76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388097" y="4595100"/>
            <a:ext cx="75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411125" y="755868"/>
            <a:ext cx="8208439" cy="393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24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"machine feeding strays – Fascinating Animals",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Fascinating Animals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https://facinatingamazinganimals.wordpress.com/tag/machine-feeding-strays/.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E. Gültekin,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 Stray Dog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2022.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Elevated view of straight and curve road in forest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2022 [Online]. Available: https://www.freepik.com/free-photo/elevated-view-straight-curve-road-forest_2579789.htm#query=top%20view%20road%20forest&amp;position=3&amp;from_view=keyword.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[27] H. Cihan, </a:t>
            </a:r>
            <a:r>
              <a:rPr lang="tr-TR" dirty="0" err="1">
                <a:latin typeface="Livvic" pitchFamily="2" charset="0"/>
              </a:rPr>
              <a:t>private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November</a:t>
            </a:r>
            <a:r>
              <a:rPr lang="tr-TR" dirty="0">
                <a:latin typeface="Livvic" pitchFamily="2" charset="0"/>
              </a:rPr>
              <a:t> 2022.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[28] </a:t>
            </a:r>
            <a:r>
              <a:rPr lang="en-US" dirty="0">
                <a:effectLst/>
                <a:latin typeface="Livvic" pitchFamily="2" charset="0"/>
              </a:rPr>
              <a:t>“RFGATE RFWL-D28 NFC </a:t>
            </a:r>
            <a:r>
              <a:rPr lang="en-US" dirty="0" err="1">
                <a:effectLst/>
                <a:latin typeface="Livvic" pitchFamily="2" charset="0"/>
              </a:rPr>
              <a:t>etiket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en-US" i="1" dirty="0" err="1">
                <a:effectLst/>
                <a:latin typeface="Livvic" pitchFamily="2" charset="0"/>
              </a:rPr>
              <a:t>RFIDmarket</a:t>
            </a:r>
            <a:r>
              <a:rPr lang="en-US" dirty="0">
                <a:effectLst/>
                <a:latin typeface="Livvic" pitchFamily="2" charset="0"/>
              </a:rPr>
              <a:t>. [Online]. Available: https://www.rfidmarket.com.tr/rfgate-rfwl-d28-nfc-etiket.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r>
              <a:rPr lang="en-US" dirty="0">
                <a:effectLst/>
                <a:latin typeface="Livvic" pitchFamily="2" charset="0"/>
              </a:rPr>
              <a:t> </a:t>
            </a:r>
            <a:endParaRPr lang="tr-TR" dirty="0"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[29] A. Demircan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private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November</a:t>
            </a:r>
            <a:r>
              <a:rPr lang="tr-TR" dirty="0">
                <a:latin typeface="Livvic" pitchFamily="2" charset="0"/>
              </a:rPr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2135941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412481" y="4595100"/>
            <a:ext cx="731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371356" y="654792"/>
            <a:ext cx="8406809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30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dirty="0">
                <a:effectLst/>
                <a:latin typeface="Livvic" pitchFamily="2" charset="0"/>
              </a:rPr>
              <a:t>“Advanced NFC overview  :   android developers,” </a:t>
            </a:r>
            <a:r>
              <a:rPr lang="en-US" i="1" dirty="0">
                <a:effectLst/>
                <a:latin typeface="Livvic" pitchFamily="2" charset="0"/>
              </a:rPr>
              <a:t>Android Developers</a:t>
            </a:r>
            <a:r>
              <a:rPr lang="en-US" dirty="0">
                <a:effectLst/>
                <a:latin typeface="Livvic" pitchFamily="2" charset="0"/>
              </a:rPr>
              <a:t>. [Online]. Available: https://developer.android.com/guide/topics/connectivity/nfc/advanced-nfc.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r>
              <a:rPr lang="en-US" dirty="0">
                <a:effectLst/>
                <a:latin typeface="Livvic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[31] </a:t>
            </a:r>
            <a:r>
              <a:rPr lang="en-US" dirty="0">
                <a:effectLst/>
                <a:latin typeface="Livvic" pitchFamily="2" charset="0"/>
              </a:rPr>
              <a:t>“Creating NFC Tags from Your iPhone,” </a:t>
            </a:r>
            <a:r>
              <a:rPr lang="en-US" i="1" dirty="0">
                <a:effectLst/>
                <a:latin typeface="Livvic" pitchFamily="2" charset="0"/>
              </a:rPr>
              <a:t>Apple Developer Documentation</a:t>
            </a:r>
            <a:r>
              <a:rPr lang="en-US" dirty="0">
                <a:effectLst/>
                <a:latin typeface="Livvic" pitchFamily="2" charset="0"/>
              </a:rPr>
              <a:t>. [Online]. Available: https://developer.apple.com/documentation/corenfc/creating_nfc_tags_from_your_iphone.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[32] </a:t>
            </a:r>
            <a:r>
              <a:rPr lang="en-US" dirty="0">
                <a:effectLst/>
                <a:latin typeface="Livvic" pitchFamily="2" charset="0"/>
              </a:rPr>
              <a:t>“Arduino Uno REV3,” </a:t>
            </a:r>
            <a:r>
              <a:rPr lang="en-US" i="1" dirty="0">
                <a:effectLst/>
                <a:latin typeface="Livvic" pitchFamily="2" charset="0"/>
              </a:rPr>
              <a:t>Arduino Official Store</a:t>
            </a:r>
            <a:r>
              <a:rPr lang="en-US" dirty="0">
                <a:effectLst/>
                <a:latin typeface="Livvic" pitchFamily="2" charset="0"/>
              </a:rPr>
              <a:t>. [Online]. Available: https://store.arduino.cc/products/arduino-uno-rev3/.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tr-TR" dirty="0"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effectLst/>
                <a:latin typeface="Livvic" pitchFamily="2" charset="0"/>
              </a:rPr>
              <a:t>[33] </a:t>
            </a:r>
            <a:r>
              <a:rPr lang="en-US" dirty="0">
                <a:effectLst/>
                <a:latin typeface="Livvic" pitchFamily="2" charset="0"/>
              </a:rPr>
              <a:t>“Ultrasonic distance sensor - HC-SR04,” </a:t>
            </a:r>
            <a:r>
              <a:rPr lang="en-US" i="1" dirty="0">
                <a:effectLst/>
                <a:latin typeface="Livvic" pitchFamily="2" charset="0"/>
              </a:rPr>
              <a:t>SEN-15569 - </a:t>
            </a:r>
            <a:r>
              <a:rPr lang="en-US" i="1" dirty="0" err="1">
                <a:effectLst/>
                <a:latin typeface="Livvic" pitchFamily="2" charset="0"/>
              </a:rPr>
              <a:t>SparkFun</a:t>
            </a:r>
            <a:r>
              <a:rPr lang="en-US" i="1" dirty="0">
                <a:effectLst/>
                <a:latin typeface="Livvic" pitchFamily="2" charset="0"/>
              </a:rPr>
              <a:t> Electronics</a:t>
            </a:r>
            <a:r>
              <a:rPr lang="en-US" dirty="0">
                <a:effectLst/>
                <a:latin typeface="Livvic" pitchFamily="2" charset="0"/>
              </a:rPr>
              <a:t>. [Online]. Available: https://www.sparkfun.com/products/15569.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[34] </a:t>
            </a:r>
            <a:r>
              <a:rPr lang="en-US" dirty="0">
                <a:effectLst/>
                <a:latin typeface="Livvic" pitchFamily="2" charset="0"/>
              </a:rPr>
              <a:t>A. Beale, “3 ways to solar power an Arduino (step by step!),” </a:t>
            </a:r>
            <a:r>
              <a:rPr lang="en-US" i="1" dirty="0">
                <a:effectLst/>
                <a:latin typeface="Livvic" pitchFamily="2" charset="0"/>
              </a:rPr>
              <a:t>Footprint Hero</a:t>
            </a:r>
            <a:r>
              <a:rPr lang="en-US" dirty="0">
                <a:effectLst/>
                <a:latin typeface="Livvic" pitchFamily="2" charset="0"/>
              </a:rPr>
              <a:t>, 20-May-2022. [Online]. Available: https://footprinthero.com/how-to-solar-power-an-arduino.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effectLst/>
                <a:latin typeface="Livvic" pitchFamily="2" charset="0"/>
              </a:rPr>
              <a:t>[35] </a:t>
            </a:r>
            <a:r>
              <a:rPr lang="en-US" dirty="0">
                <a:effectLst/>
                <a:latin typeface="Livvic" pitchFamily="2" charset="0"/>
              </a:rPr>
              <a:t>“How to send GPS location via SMS using GSM and Arduino? - </a:t>
            </a:r>
            <a:r>
              <a:rPr lang="en-US" dirty="0" err="1">
                <a:effectLst/>
                <a:latin typeface="Livvic" pitchFamily="2" charset="0"/>
              </a:rPr>
              <a:t>mechatrofice</a:t>
            </a:r>
            <a:r>
              <a:rPr lang="en-US" dirty="0">
                <a:effectLst/>
                <a:latin typeface="Livvic" pitchFamily="2" charset="0"/>
              </a:rPr>
              <a:t>.” [Online]. Available: https://mechatrofice.com/arduino/send-gps-location-via-sms.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0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68641" y="4595100"/>
            <a:ext cx="975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E5A7E-83A3-DF3A-2822-008CA05F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24" t="14902" r="5176" b="17516"/>
          <a:stretch/>
        </p:blipFill>
        <p:spPr>
          <a:xfrm>
            <a:off x="4826724" y="681403"/>
            <a:ext cx="4196253" cy="3476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4C68E-A8DA-178E-FE18-4D60BAD6DD13}"/>
              </a:ext>
            </a:extLst>
          </p:cNvPr>
          <p:cNvSpPr txBox="1"/>
          <p:nvPr/>
        </p:nvSpPr>
        <p:spPr>
          <a:xfrm>
            <a:off x="4826724" y="4193579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3: Erdek Umut Street in Google </a:t>
            </a:r>
            <a:r>
              <a:rPr lang="tr-TR" dirty="0" err="1">
                <a:latin typeface="Livvic" pitchFamily="2" charset="0"/>
              </a:rPr>
              <a:t>Maps</a:t>
            </a:r>
            <a:r>
              <a:rPr lang="tr-TR" dirty="0">
                <a:latin typeface="Livvic" pitchFamily="2" charset="0"/>
              </a:rPr>
              <a:t> [10]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6B02954-2BA7-78DD-2D97-1EE456875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9641" y="1237129"/>
            <a:ext cx="547968" cy="547968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754C9EE9-0B75-77B4-789C-550D439C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5382" y="2297766"/>
            <a:ext cx="547968" cy="547968"/>
          </a:xfrm>
          <a:prstGeom prst="rect">
            <a:avLst/>
          </a:prstGeom>
        </p:spPr>
      </p:pic>
      <p:sp>
        <p:nvSpPr>
          <p:cNvPr id="14" name="Google Shape;346;p38">
            <a:extLst>
              <a:ext uri="{FF2B5EF4-FFF2-40B4-BE49-F238E27FC236}">
                <a16:creationId xmlns:a16="http://schemas.microsoft.com/office/drawing/2014/main" id="{A1A75694-6DC7-86D8-2561-1D0BFCBD2481}"/>
              </a:ext>
            </a:extLst>
          </p:cNvPr>
          <p:cNvSpPr/>
          <p:nvPr/>
        </p:nvSpPr>
        <p:spPr>
          <a:xfrm>
            <a:off x="275639" y="681402"/>
            <a:ext cx="4390464" cy="5904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population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of Erdek in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winter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is 32.038 [8].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Google Shape;346;p38">
            <a:extLst>
              <a:ext uri="{FF2B5EF4-FFF2-40B4-BE49-F238E27FC236}">
                <a16:creationId xmlns:a16="http://schemas.microsoft.com/office/drawing/2014/main" id="{215C9932-2E34-B3CB-0087-2D1A17691ECD}"/>
              </a:ext>
            </a:extLst>
          </p:cNvPr>
          <p:cNvSpPr/>
          <p:nvPr/>
        </p:nvSpPr>
        <p:spPr>
          <a:xfrm>
            <a:off x="275639" y="1431896"/>
            <a:ext cx="4390464" cy="9161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The population of </a:t>
            </a:r>
            <a:r>
              <a:rPr lang="tr-TR" sz="1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Erdek</a:t>
            </a:r>
            <a:r>
              <a:rPr lang="en-US" sz="1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increases approximately 10 times during the summer months</a:t>
            </a:r>
            <a:r>
              <a:rPr lang="tr-TR" sz="1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[9]</a:t>
            </a:r>
            <a:r>
              <a:rPr lang="en-US" sz="180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Google Shape;346;p38">
            <a:extLst>
              <a:ext uri="{FF2B5EF4-FFF2-40B4-BE49-F238E27FC236}">
                <a16:creationId xmlns:a16="http://schemas.microsoft.com/office/drawing/2014/main" id="{562037F5-5A49-1F01-05ED-665F9797EBEC}"/>
              </a:ext>
            </a:extLst>
          </p:cNvPr>
          <p:cNvSpPr/>
          <p:nvPr/>
        </p:nvSpPr>
        <p:spPr>
          <a:xfrm>
            <a:off x="275639" y="2488754"/>
            <a:ext cx="4390464" cy="9161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The majority of the 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Umut Street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consist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those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who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come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in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summer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18" name="Google Shape;346;p38">
            <a:extLst>
              <a:ext uri="{FF2B5EF4-FFF2-40B4-BE49-F238E27FC236}">
                <a16:creationId xmlns:a16="http://schemas.microsoft.com/office/drawing/2014/main" id="{B4F3F5F4-C040-CF3E-FD6A-8176F041CCC8}"/>
              </a:ext>
            </a:extLst>
          </p:cNvPr>
          <p:cNvSpPr/>
          <p:nvPr/>
        </p:nvSpPr>
        <p:spPr>
          <a:xfrm>
            <a:off x="275639" y="3545980"/>
            <a:ext cx="4390464" cy="9161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dirty="0">
                <a:solidFill>
                  <a:schemeClr val="bg1"/>
                </a:solidFill>
                <a:latin typeface="+mn-lt"/>
              </a:rPr>
              <a:t>T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en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dogs live in the 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S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treet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[27].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1358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424673" y="4595100"/>
            <a:ext cx="7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368569" y="488238"/>
            <a:ext cx="8406809" cy="4578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36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M</a:t>
            </a:r>
            <a:r>
              <a:rPr lang="tr-TR" dirty="0">
                <a:latin typeface="Livvic" pitchFamily="2" charset="0"/>
              </a:rPr>
              <a:t>. Sezer, </a:t>
            </a:r>
            <a:r>
              <a:rPr lang="tr-TR" dirty="0" err="1">
                <a:latin typeface="Livvic" pitchFamily="2" charset="0"/>
              </a:rPr>
              <a:t>private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December</a:t>
            </a:r>
            <a:r>
              <a:rPr lang="tr-TR" dirty="0">
                <a:latin typeface="Livvic" pitchFamily="2" charset="0"/>
              </a:rPr>
              <a:t> 2022.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[37] </a:t>
            </a:r>
            <a:r>
              <a:rPr lang="en-US" dirty="0">
                <a:effectLst/>
                <a:latin typeface="Livvic" pitchFamily="2" charset="0"/>
              </a:rPr>
              <a:t>“Firebase pricing,” </a:t>
            </a:r>
            <a:r>
              <a:rPr lang="en-US" i="1" dirty="0">
                <a:effectLst/>
                <a:latin typeface="Livvic" pitchFamily="2" charset="0"/>
              </a:rPr>
              <a:t>Google</a:t>
            </a:r>
            <a:r>
              <a:rPr lang="en-US" dirty="0">
                <a:effectLst/>
                <a:latin typeface="Livvic" pitchFamily="2" charset="0"/>
              </a:rPr>
              <a:t>. [Online]. Available: https://firebase.google.com/pricing.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[38] </a:t>
            </a:r>
            <a:r>
              <a:rPr lang="en-US" dirty="0">
                <a:effectLst/>
                <a:latin typeface="Livvic" pitchFamily="2" charset="0"/>
              </a:rPr>
              <a:t>“I will make </a:t>
            </a:r>
            <a:r>
              <a:rPr lang="en-US" dirty="0" err="1">
                <a:effectLst/>
                <a:latin typeface="Livvic" pitchFamily="2" charset="0"/>
              </a:rPr>
              <a:t>ios</a:t>
            </a:r>
            <a:r>
              <a:rPr lang="en-US" dirty="0">
                <a:effectLst/>
                <a:latin typeface="Livvic" pitchFamily="2" charset="0"/>
              </a:rPr>
              <a:t> app from scratch in swift, objective c or in </a:t>
            </a:r>
            <a:r>
              <a:rPr lang="en-US" dirty="0" err="1">
                <a:effectLst/>
                <a:latin typeface="Livvic" pitchFamily="2" charset="0"/>
              </a:rPr>
              <a:t>swiftui</a:t>
            </a:r>
            <a:r>
              <a:rPr lang="en-US" dirty="0">
                <a:effectLst/>
                <a:latin typeface="Livvic" pitchFamily="2" charset="0"/>
              </a:rPr>
              <a:t> by BNP1711 </a:t>
            </a:r>
            <a:r>
              <a:rPr lang="tr-TR" dirty="0">
                <a:latin typeface="Livvic" pitchFamily="2" charset="0"/>
              </a:rPr>
              <a:t>F</a:t>
            </a:r>
            <a:r>
              <a:rPr lang="en-US" dirty="0" err="1">
                <a:effectLst/>
                <a:latin typeface="Livvic" pitchFamily="2" charset="0"/>
              </a:rPr>
              <a:t>iverr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tr-TR" i="1" dirty="0" err="1">
                <a:latin typeface="Livvic" pitchFamily="2" charset="0"/>
              </a:rPr>
              <a:t>fiverr</a:t>
            </a:r>
            <a:r>
              <a:rPr lang="tr-TR" i="1" dirty="0">
                <a:latin typeface="Livvic" pitchFamily="2" charset="0"/>
              </a:rPr>
              <a:t>. </a:t>
            </a:r>
            <a:r>
              <a:rPr lang="en-US" dirty="0">
                <a:effectLst/>
                <a:latin typeface="Livvic" pitchFamily="2" charset="0"/>
              </a:rPr>
              <a:t>[Online]. Available: www.fiverr.com/bnp1711/make-ios-app-from-scratch-in-swift-or-objective-c. [Accessed: 07-Dec-2022]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r>
              <a:rPr lang="en-US" dirty="0">
                <a:effectLst/>
                <a:latin typeface="Livvic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r-TR" dirty="0">
                <a:effectLst/>
                <a:latin typeface="Livvic" pitchFamily="2" charset="0"/>
              </a:rPr>
              <a:t>[39] </a:t>
            </a:r>
            <a:r>
              <a:rPr lang="en-US" dirty="0">
                <a:effectLst/>
                <a:latin typeface="Livvic" pitchFamily="2" charset="0"/>
              </a:rPr>
              <a:t>“I will your android app developer from scratch</a:t>
            </a:r>
            <a:r>
              <a:rPr lang="tr-TR" dirty="0">
                <a:effectLst/>
                <a:latin typeface="Livvic" pitchFamily="2" charset="0"/>
              </a:rPr>
              <a:t> </a:t>
            </a:r>
            <a:r>
              <a:rPr lang="tr-TR" dirty="0" err="1">
                <a:effectLst/>
                <a:latin typeface="Livvic" pitchFamily="2" charset="0"/>
              </a:rPr>
              <a:t>by</a:t>
            </a:r>
            <a:r>
              <a:rPr lang="tr-TR" dirty="0">
                <a:effectLst/>
                <a:latin typeface="Livvic" pitchFamily="2" charset="0"/>
              </a:rPr>
              <a:t> mouzamali724 </a:t>
            </a:r>
            <a:r>
              <a:rPr lang="tr-TR" dirty="0">
                <a:latin typeface="Livvic" pitchFamily="2" charset="0"/>
              </a:rPr>
              <a:t>F</a:t>
            </a:r>
            <a:r>
              <a:rPr lang="en-US" dirty="0" err="1">
                <a:effectLst/>
                <a:latin typeface="Livvic" pitchFamily="2" charset="0"/>
              </a:rPr>
              <a:t>iverr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tr-TR" i="1" dirty="0" err="1">
                <a:latin typeface="Livvic" pitchFamily="2" charset="0"/>
              </a:rPr>
              <a:t>fiverr</a:t>
            </a:r>
            <a:r>
              <a:rPr lang="tr-TR" i="1" dirty="0">
                <a:latin typeface="Livvic" pitchFamily="2" charset="0"/>
              </a:rPr>
              <a:t>.</a:t>
            </a:r>
            <a:r>
              <a:rPr lang="en-US" dirty="0">
                <a:effectLst/>
                <a:latin typeface="Livvic" pitchFamily="2" charset="0"/>
              </a:rPr>
              <a:t> [Online]. Available: https://www.fiverr.com/mouzamali724/your-android-app-developer-or-develop-android-app-from-starch.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[40] </a:t>
            </a:r>
            <a:r>
              <a:rPr lang="en-US" dirty="0">
                <a:effectLst/>
                <a:latin typeface="Livvic" pitchFamily="2" charset="0"/>
              </a:rPr>
              <a:t>“Develop firmware for microcontrollers NRF52 Arduino ESP32 by Hassam</a:t>
            </a:r>
            <a:r>
              <a:rPr lang="tr-TR" dirty="0">
                <a:effectLst/>
                <a:latin typeface="Livvic" pitchFamily="2" charset="0"/>
              </a:rPr>
              <a:t>_</a:t>
            </a:r>
            <a:r>
              <a:rPr lang="tr-TR" dirty="0" err="1">
                <a:effectLst/>
                <a:latin typeface="Livvic" pitchFamily="2" charset="0"/>
              </a:rPr>
              <a:t>arshad</a:t>
            </a:r>
            <a:r>
              <a:rPr lang="en-US" dirty="0">
                <a:effectLst/>
                <a:latin typeface="Livvic" pitchFamily="2" charset="0"/>
              </a:rPr>
              <a:t> | </a:t>
            </a:r>
            <a:r>
              <a:rPr lang="tr-TR" dirty="0">
                <a:latin typeface="Livvic" pitchFamily="2" charset="0"/>
              </a:rPr>
              <a:t>F</a:t>
            </a:r>
            <a:r>
              <a:rPr lang="en-US" dirty="0" err="1">
                <a:effectLst/>
                <a:latin typeface="Livvic" pitchFamily="2" charset="0"/>
              </a:rPr>
              <a:t>iverr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tr-TR" i="1" dirty="0" err="1">
                <a:latin typeface="Livvic" pitchFamily="2" charset="0"/>
              </a:rPr>
              <a:t>fiverr</a:t>
            </a:r>
            <a:r>
              <a:rPr lang="tr-TR" i="1" dirty="0">
                <a:latin typeface="Livvic" pitchFamily="2" charset="0"/>
              </a:rPr>
              <a:t>.</a:t>
            </a:r>
            <a:r>
              <a:rPr lang="en-US" dirty="0">
                <a:effectLst/>
                <a:latin typeface="Livvic" pitchFamily="2" charset="0"/>
              </a:rPr>
              <a:t> </a:t>
            </a:r>
            <a:r>
              <a:rPr lang="tr-TR" dirty="0">
                <a:effectLst/>
                <a:latin typeface="Livvic" pitchFamily="2" charset="0"/>
              </a:rPr>
              <a:t> </a:t>
            </a:r>
            <a:r>
              <a:rPr lang="en-US" dirty="0">
                <a:effectLst/>
                <a:latin typeface="Livvic" pitchFamily="2" charset="0"/>
              </a:rPr>
              <a:t>[Online]. Available: https://www.fiverr.com/hassam_arshad/bluetooth-ble-project-using-nordic-controllers.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tr-TR" dirty="0"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[41] </a:t>
            </a:r>
            <a:r>
              <a:rPr lang="en-US" dirty="0">
                <a:effectLst/>
                <a:latin typeface="Livvic" pitchFamily="2" charset="0"/>
              </a:rPr>
              <a:t>“LCSC - China's leading electronic components distributor,” </a:t>
            </a:r>
            <a:r>
              <a:rPr lang="en-US" i="1" dirty="0">
                <a:effectLst/>
                <a:latin typeface="Livvic" pitchFamily="2" charset="0"/>
              </a:rPr>
              <a:t>www.lcsc.com</a:t>
            </a:r>
            <a:r>
              <a:rPr lang="en-US" dirty="0">
                <a:effectLst/>
                <a:latin typeface="Livvic" pitchFamily="2" charset="0"/>
              </a:rPr>
              <a:t>. [Online]. Available: https://www.lcsc.com/.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8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363713" y="4595100"/>
            <a:ext cx="78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411125" y="755868"/>
            <a:ext cx="8406809" cy="3609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42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dirty="0">
                <a:effectLst/>
                <a:latin typeface="Livvic" pitchFamily="2" charset="0"/>
              </a:rPr>
              <a:t>“</a:t>
            </a:r>
            <a:r>
              <a:rPr lang="en-US" dirty="0" err="1">
                <a:effectLst/>
                <a:latin typeface="Livvic" pitchFamily="2" charset="0"/>
              </a:rPr>
              <a:t>Büyükbaş</a:t>
            </a:r>
            <a:r>
              <a:rPr lang="en-US" dirty="0">
                <a:effectLst/>
                <a:latin typeface="Livvic" pitchFamily="2" charset="0"/>
              </a:rPr>
              <a:t> </a:t>
            </a:r>
            <a:r>
              <a:rPr lang="en-US" dirty="0" err="1">
                <a:effectLst/>
                <a:latin typeface="Livvic" pitchFamily="2" charset="0"/>
              </a:rPr>
              <a:t>Küpesi</a:t>
            </a:r>
            <a:r>
              <a:rPr lang="en-US" dirty="0">
                <a:effectLst/>
                <a:latin typeface="Livvic" pitchFamily="2" charset="0"/>
              </a:rPr>
              <a:t> (BB100),” </a:t>
            </a:r>
            <a:r>
              <a:rPr lang="en-US" i="1" dirty="0" err="1">
                <a:effectLst/>
                <a:latin typeface="Livvic" pitchFamily="2" charset="0"/>
              </a:rPr>
              <a:t>Büyükbaş</a:t>
            </a:r>
            <a:r>
              <a:rPr lang="en-US" i="1" dirty="0">
                <a:effectLst/>
                <a:latin typeface="Livvic" pitchFamily="2" charset="0"/>
              </a:rPr>
              <a:t> </a:t>
            </a:r>
            <a:r>
              <a:rPr lang="en-US" i="1" dirty="0" err="1">
                <a:effectLst/>
                <a:latin typeface="Livvic" pitchFamily="2" charset="0"/>
              </a:rPr>
              <a:t>Hayvan</a:t>
            </a:r>
            <a:r>
              <a:rPr lang="en-US" i="1" dirty="0">
                <a:effectLst/>
                <a:latin typeface="Livvic" pitchFamily="2" charset="0"/>
              </a:rPr>
              <a:t> Kulak </a:t>
            </a:r>
            <a:r>
              <a:rPr lang="en-US" i="1" dirty="0" err="1">
                <a:effectLst/>
                <a:latin typeface="Livvic" pitchFamily="2" charset="0"/>
              </a:rPr>
              <a:t>Küpesi</a:t>
            </a:r>
            <a:r>
              <a:rPr lang="en-US" dirty="0">
                <a:effectLst/>
                <a:latin typeface="Livvic" pitchFamily="2" charset="0"/>
              </a:rPr>
              <a:t>. [Online]. Available: https://www.ciftciyik.com/urun/buyukbas-kupesi-bb100. [Accessed: 09-Dec-2022] 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[43] </a:t>
            </a:r>
            <a:r>
              <a:rPr lang="en-US" dirty="0">
                <a:effectLst/>
                <a:latin typeface="Livvic" pitchFamily="2" charset="0"/>
              </a:rPr>
              <a:t>“Do Arduino, ESP8266, ESP32 coding and programming by vortex968 | </a:t>
            </a:r>
            <a:r>
              <a:rPr lang="tr-TR" dirty="0">
                <a:latin typeface="Livvic" pitchFamily="2" charset="0"/>
              </a:rPr>
              <a:t>F</a:t>
            </a:r>
            <a:r>
              <a:rPr lang="en-US" dirty="0" err="1">
                <a:effectLst/>
                <a:latin typeface="Livvic" pitchFamily="2" charset="0"/>
              </a:rPr>
              <a:t>iverr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tr-TR" i="1" dirty="0" err="1">
                <a:latin typeface="Livvic" pitchFamily="2" charset="0"/>
              </a:rPr>
              <a:t>fiverr</a:t>
            </a:r>
            <a:r>
              <a:rPr lang="en-US" dirty="0">
                <a:effectLst/>
                <a:latin typeface="Livvic" pitchFamily="2" charset="0"/>
              </a:rPr>
              <a:t> [Online]. Available: https://www.fiverr.com/vortex968/write-code-for-you-micro-controller-projects.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[44] </a:t>
            </a:r>
            <a:r>
              <a:rPr lang="en-US" dirty="0">
                <a:effectLst/>
                <a:latin typeface="Livvic" pitchFamily="2" charset="0"/>
              </a:rPr>
              <a:t>“Arduino Uno REV3,” </a:t>
            </a:r>
            <a:r>
              <a:rPr lang="en-US" i="1" dirty="0">
                <a:effectLst/>
                <a:latin typeface="Livvic" pitchFamily="2" charset="0"/>
              </a:rPr>
              <a:t>Arduino Official Store</a:t>
            </a:r>
            <a:r>
              <a:rPr lang="en-US" dirty="0">
                <a:effectLst/>
                <a:latin typeface="Livvic" pitchFamily="2" charset="0"/>
              </a:rPr>
              <a:t>. [Online]. Available: https://store.arduino.cc/products/arduino-uno-rev3/.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[45]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K. Ayanoğlu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private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December</a:t>
            </a:r>
            <a:r>
              <a:rPr lang="tr-TR" dirty="0">
                <a:latin typeface="Livvic" pitchFamily="2" charset="0"/>
              </a:rPr>
              <a:t> 2022.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[46] </a:t>
            </a:r>
            <a:r>
              <a:rPr lang="en-US" dirty="0">
                <a:effectLst/>
                <a:latin typeface="Livvic" pitchFamily="2" charset="0"/>
              </a:rPr>
              <a:t>“Buy 3,7v </a:t>
            </a:r>
            <a:r>
              <a:rPr lang="en-US" dirty="0" err="1">
                <a:effectLst/>
                <a:latin typeface="Livvic" pitchFamily="2" charset="0"/>
              </a:rPr>
              <a:t>lipo</a:t>
            </a:r>
            <a:r>
              <a:rPr lang="en-US" dirty="0">
                <a:effectLst/>
                <a:latin typeface="Livvic" pitchFamily="2" charset="0"/>
              </a:rPr>
              <a:t> battery 950MAH 30C - </a:t>
            </a:r>
            <a:r>
              <a:rPr lang="en-US" dirty="0" err="1">
                <a:effectLst/>
                <a:latin typeface="Livvic" pitchFamily="2" charset="0"/>
              </a:rPr>
              <a:t>mbot</a:t>
            </a:r>
            <a:r>
              <a:rPr lang="en-US" dirty="0">
                <a:effectLst/>
                <a:latin typeface="Livvic" pitchFamily="2" charset="0"/>
              </a:rPr>
              <a:t> battery with cheap price,” </a:t>
            </a:r>
            <a:r>
              <a:rPr lang="en-US" i="1" dirty="0">
                <a:effectLst/>
                <a:latin typeface="Livvic" pitchFamily="2" charset="0"/>
              </a:rPr>
              <a:t>https://www.robotistan.com/</a:t>
            </a:r>
            <a:r>
              <a:rPr lang="en-US" dirty="0">
                <a:effectLst/>
                <a:latin typeface="Livvic" pitchFamily="2" charset="0"/>
              </a:rPr>
              <a:t>. [Online]. Available: https://www.robotistan.com/37v-lipo-batarya-950mah-30c-mbot-pili.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03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363713" y="4595100"/>
            <a:ext cx="78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411125" y="755868"/>
            <a:ext cx="8406809" cy="3609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[47] </a:t>
            </a:r>
            <a:r>
              <a:rPr lang="en-US" dirty="0">
                <a:effectLst/>
                <a:latin typeface="Livvic" pitchFamily="2" charset="0"/>
              </a:rPr>
              <a:t>“Buy gy-NEO6MV2 GPS module for flight controller systems with cheap price,” </a:t>
            </a:r>
            <a:r>
              <a:rPr lang="en-US" i="1" dirty="0">
                <a:effectLst/>
                <a:latin typeface="Livvic" pitchFamily="2" charset="0"/>
              </a:rPr>
              <a:t>https://www.robotistan.com/</a:t>
            </a:r>
            <a:r>
              <a:rPr lang="en-US" dirty="0">
                <a:effectLst/>
                <a:latin typeface="Livvic" pitchFamily="2" charset="0"/>
              </a:rPr>
              <a:t>. [Online]. Available: https://www.robotistan.com/gy-neo6mv2-gps-modulu-ucus-kontrol-sistem-gpsi.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[48] </a:t>
            </a:r>
            <a:r>
              <a:rPr lang="en-US" dirty="0">
                <a:effectLst/>
                <a:latin typeface="Livvic" pitchFamily="2" charset="0"/>
              </a:rPr>
              <a:t>“Solar Power manager with panel (5V 1A),” </a:t>
            </a:r>
            <a:r>
              <a:rPr lang="en-US" i="1" dirty="0" err="1">
                <a:effectLst/>
                <a:latin typeface="Livvic" pitchFamily="2" charset="0"/>
              </a:rPr>
              <a:t>DFRobot</a:t>
            </a:r>
            <a:r>
              <a:rPr lang="en-US" dirty="0">
                <a:effectLst/>
                <a:latin typeface="Livvic" pitchFamily="2" charset="0"/>
              </a:rPr>
              <a:t>. [Online]. Available: https://www.dfrobot.com/product-2000.html.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[49] </a:t>
            </a:r>
            <a:r>
              <a:rPr lang="en-US" dirty="0">
                <a:effectLst/>
                <a:latin typeface="Livvic" pitchFamily="2" charset="0"/>
              </a:rPr>
              <a:t>“Buy SIM800L GPRS module - affordable price,” </a:t>
            </a:r>
            <a:r>
              <a:rPr lang="en-US" i="1" dirty="0">
                <a:effectLst/>
                <a:latin typeface="Livvic" pitchFamily="2" charset="0"/>
              </a:rPr>
              <a:t>https://www.robotistan.com/</a:t>
            </a:r>
            <a:r>
              <a:rPr lang="en-US" dirty="0">
                <a:effectLst/>
                <a:latin typeface="Livvic" pitchFamily="2" charset="0"/>
              </a:rPr>
              <a:t>. [Online]. Available: https://www.robotistan.com/sim800l-gprs-modulu.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[50] </a:t>
            </a:r>
            <a:r>
              <a:rPr lang="en-US" dirty="0">
                <a:effectLst/>
                <a:latin typeface="Livvic" pitchFamily="2" charset="0"/>
              </a:rPr>
              <a:t>“Ultrasonic distance sensor - HC-SR04,” </a:t>
            </a:r>
            <a:r>
              <a:rPr lang="en-US" i="1" dirty="0">
                <a:effectLst/>
                <a:latin typeface="Livvic" pitchFamily="2" charset="0"/>
              </a:rPr>
              <a:t>SEN-15569 - </a:t>
            </a:r>
            <a:r>
              <a:rPr lang="en-US" i="1" dirty="0" err="1">
                <a:effectLst/>
                <a:latin typeface="Livvic" pitchFamily="2" charset="0"/>
              </a:rPr>
              <a:t>SparkFun</a:t>
            </a:r>
            <a:r>
              <a:rPr lang="en-US" i="1" dirty="0">
                <a:effectLst/>
                <a:latin typeface="Livvic" pitchFamily="2" charset="0"/>
              </a:rPr>
              <a:t> Electronics</a:t>
            </a:r>
            <a:r>
              <a:rPr lang="en-US" dirty="0">
                <a:effectLst/>
                <a:latin typeface="Livvic" pitchFamily="2" charset="0"/>
              </a:rPr>
              <a:t>. [Online]. Available: https://www.sparkfun.com/products/15569.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[51] </a:t>
            </a:r>
            <a:r>
              <a:rPr lang="en-US" dirty="0">
                <a:effectLst/>
                <a:latin typeface="Livvic" pitchFamily="2" charset="0"/>
              </a:rPr>
              <a:t>A. Industries, “New Products,” </a:t>
            </a:r>
            <a:r>
              <a:rPr lang="en-US" i="1" dirty="0" err="1">
                <a:effectLst/>
                <a:latin typeface="Livvic" pitchFamily="2" charset="0"/>
              </a:rPr>
              <a:t>adafruit</a:t>
            </a:r>
            <a:r>
              <a:rPr lang="en-US" i="1" dirty="0">
                <a:effectLst/>
                <a:latin typeface="Livvic" pitchFamily="2" charset="0"/>
              </a:rPr>
              <a:t> industries blog RSS</a:t>
            </a:r>
            <a:r>
              <a:rPr lang="en-US" dirty="0">
                <a:effectLst/>
                <a:latin typeface="Livvic" pitchFamily="2" charset="0"/>
              </a:rPr>
              <a:t>. [Online]. Available: https://www.adafruit.com/.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58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8.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217409" y="4595100"/>
            <a:ext cx="92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368569" y="543280"/>
            <a:ext cx="8406809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[52] </a:t>
            </a:r>
            <a:r>
              <a:rPr lang="en-US" dirty="0">
                <a:effectLst/>
                <a:latin typeface="Livvic" pitchFamily="2" charset="0"/>
              </a:rPr>
              <a:t>“Are RFID chips waterproof? - </a:t>
            </a:r>
            <a:r>
              <a:rPr lang="en-US" dirty="0" err="1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en-US" i="1" dirty="0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. [Online]. Available: https://www.quora.com/Are-RFID-chips-waterproof.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5</a:t>
            </a:r>
            <a:r>
              <a:rPr lang="tr-TR" dirty="0">
                <a:latin typeface="Livvic" pitchFamily="2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 </a:t>
            </a:r>
            <a:r>
              <a:rPr lang="en-US" dirty="0">
                <a:effectLst/>
                <a:latin typeface="Livvic" pitchFamily="2" charset="0"/>
              </a:rPr>
              <a:t>“NRF52 product specification - </a:t>
            </a:r>
            <a:r>
              <a:rPr lang="en-US" dirty="0" err="1">
                <a:effectLst/>
                <a:latin typeface="Livvic" pitchFamily="2" charset="0"/>
              </a:rPr>
              <a:t>nordic</a:t>
            </a:r>
            <a:r>
              <a:rPr lang="en-US" dirty="0">
                <a:effectLst/>
                <a:latin typeface="Livvic" pitchFamily="2" charset="0"/>
              </a:rPr>
              <a:t> semiconductor.” [Online]. Available: https://infocenter.nordicsemi.com/pdf/nRF52832_PS_v1.3.pdf.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[54] </a:t>
            </a:r>
            <a:r>
              <a:rPr lang="en-US" dirty="0">
                <a:effectLst/>
                <a:latin typeface="Livvic" pitchFamily="2" charset="0"/>
              </a:rPr>
              <a:t>J. Clover, “</a:t>
            </a:r>
            <a:r>
              <a:rPr lang="en-US" dirty="0" err="1">
                <a:effectLst/>
                <a:latin typeface="Livvic" pitchFamily="2" charset="0"/>
              </a:rPr>
              <a:t>AirTags</a:t>
            </a:r>
            <a:r>
              <a:rPr lang="en-US" dirty="0">
                <a:effectLst/>
                <a:latin typeface="Livvic" pitchFamily="2" charset="0"/>
              </a:rPr>
              <a:t>: Apple's item trackers - everything we know,” </a:t>
            </a:r>
            <a:r>
              <a:rPr lang="en-US" i="1" dirty="0">
                <a:effectLst/>
                <a:latin typeface="Livvic" pitchFamily="2" charset="0"/>
              </a:rPr>
              <a:t>MacRumors</a:t>
            </a:r>
            <a:r>
              <a:rPr lang="en-US" dirty="0">
                <a:effectLst/>
                <a:latin typeface="Livvic" pitchFamily="2" charset="0"/>
              </a:rPr>
              <a:t>, 10-Nov-2022. [Online]. Available: https://www.macrumors.com/guide/airtags/.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[55] </a:t>
            </a:r>
            <a:r>
              <a:rPr lang="en-US" dirty="0">
                <a:effectLst/>
                <a:latin typeface="Livvic" pitchFamily="2" charset="0"/>
              </a:rPr>
              <a:t>“</a:t>
            </a:r>
            <a:r>
              <a:rPr lang="en-US" dirty="0" err="1">
                <a:effectLst/>
                <a:latin typeface="Livvic" pitchFamily="2" charset="0"/>
              </a:rPr>
              <a:t>Erdek'te</a:t>
            </a:r>
            <a:r>
              <a:rPr lang="en-US" dirty="0">
                <a:effectLst/>
                <a:latin typeface="Livvic" pitchFamily="2" charset="0"/>
              </a:rPr>
              <a:t> 30 </a:t>
            </a:r>
            <a:r>
              <a:rPr lang="en-US" dirty="0" err="1">
                <a:effectLst/>
                <a:latin typeface="Livvic" pitchFamily="2" charset="0"/>
              </a:rPr>
              <a:t>Günlük</a:t>
            </a:r>
            <a:r>
              <a:rPr lang="en-US" dirty="0">
                <a:effectLst/>
                <a:latin typeface="Livvic" pitchFamily="2" charset="0"/>
              </a:rPr>
              <a:t> </a:t>
            </a:r>
            <a:r>
              <a:rPr lang="en-US" dirty="0" err="1">
                <a:effectLst/>
                <a:latin typeface="Livvic" pitchFamily="2" charset="0"/>
              </a:rPr>
              <a:t>Hava</a:t>
            </a:r>
            <a:r>
              <a:rPr lang="en-US" dirty="0">
                <a:effectLst/>
                <a:latin typeface="Livvic" pitchFamily="2" charset="0"/>
              </a:rPr>
              <a:t> Durumu - </a:t>
            </a:r>
            <a:r>
              <a:rPr lang="en-US" dirty="0" err="1">
                <a:effectLst/>
                <a:latin typeface="Livvic" pitchFamily="2" charset="0"/>
              </a:rPr>
              <a:t>Erdek.Hava</a:t>
            </a:r>
            <a:r>
              <a:rPr lang="en-US" dirty="0">
                <a:effectLst/>
                <a:latin typeface="Livvic" pitchFamily="2" charset="0"/>
              </a:rPr>
              <a:t> Durumu,” </a:t>
            </a:r>
            <a:r>
              <a:rPr lang="en-US" i="1" dirty="0" err="1">
                <a:effectLst/>
                <a:latin typeface="Livvic" pitchFamily="2" charset="0"/>
              </a:rPr>
              <a:t>Yandex.Hava</a:t>
            </a:r>
            <a:r>
              <a:rPr lang="en-US" i="1" dirty="0">
                <a:effectLst/>
                <a:latin typeface="Livvic" pitchFamily="2" charset="0"/>
              </a:rPr>
              <a:t> Durumu</a:t>
            </a:r>
            <a:r>
              <a:rPr lang="en-US" dirty="0">
                <a:effectLst/>
                <a:latin typeface="Livvic" pitchFamily="2" charset="0"/>
              </a:rPr>
              <a:t>. [Online]. Available: https://yandex.com.tr/hava/erdek/month?via=cnav.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[56] </a:t>
            </a:r>
            <a:r>
              <a:rPr lang="en-US" dirty="0">
                <a:effectLst/>
                <a:latin typeface="Livvic" pitchFamily="2" charset="0"/>
              </a:rPr>
              <a:t>“How long can an Arduino run on a battery? - </a:t>
            </a:r>
            <a:r>
              <a:rPr lang="en-US" dirty="0" err="1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en-US" i="1" dirty="0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. [Online]. Available: https://www.quora.com/How-long-can-an-Arduino-run-on-a-battery.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  <a:endParaRPr lang="en-US" dirty="0"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Livvic" pitchFamily="2" charset="0"/>
              </a:rPr>
              <a:t>[57] </a:t>
            </a:r>
            <a:r>
              <a:rPr lang="en-US" dirty="0">
                <a:effectLst/>
                <a:latin typeface="Livvic" pitchFamily="2" charset="0"/>
              </a:rPr>
              <a:t>“How long can </a:t>
            </a:r>
            <a:r>
              <a:rPr lang="en-US" dirty="0" err="1">
                <a:effectLst/>
                <a:latin typeface="Livvic" pitchFamily="2" charset="0"/>
              </a:rPr>
              <a:t>arduino</a:t>
            </a:r>
            <a:r>
              <a:rPr lang="en-US" dirty="0">
                <a:effectLst/>
                <a:latin typeface="Livvic" pitchFamily="2" charset="0"/>
              </a:rPr>
              <a:t> stay on? - </a:t>
            </a:r>
            <a:r>
              <a:rPr lang="en-US" dirty="0" err="1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,” </a:t>
            </a:r>
            <a:r>
              <a:rPr lang="en-US" i="1" dirty="0">
                <a:effectLst/>
                <a:latin typeface="Livvic" pitchFamily="2" charset="0"/>
              </a:rPr>
              <a:t>Quora</a:t>
            </a:r>
            <a:r>
              <a:rPr lang="en-US" dirty="0">
                <a:effectLst/>
                <a:latin typeface="Livvic" pitchFamily="2" charset="0"/>
              </a:rPr>
              <a:t>. [Online]. Available: https://www.quora.com/How-long-can-Arduino-stay-on. [Accessed: 09-Dec-2022]</a:t>
            </a:r>
            <a:r>
              <a:rPr lang="tr-TR" dirty="0"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r-TR" dirty="0">
                <a:effectLst/>
                <a:latin typeface="Livvic" pitchFamily="2" charset="0"/>
              </a:rPr>
              <a:t>[58] 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S</a:t>
            </a:r>
            <a:r>
              <a:rPr lang="tr-TR" dirty="0">
                <a:latin typeface="Livvic" pitchFamily="2" charset="0"/>
              </a:rPr>
              <a:t>. Öztürk, </a:t>
            </a:r>
            <a:r>
              <a:rPr lang="tr-TR" dirty="0" err="1">
                <a:latin typeface="Livvic" pitchFamily="2" charset="0"/>
              </a:rPr>
              <a:t>private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, </a:t>
            </a:r>
            <a:r>
              <a:rPr lang="tr-TR" dirty="0" err="1">
                <a:latin typeface="Livvic" pitchFamily="2" charset="0"/>
              </a:rPr>
              <a:t>December</a:t>
            </a:r>
            <a:r>
              <a:rPr lang="tr-TR" dirty="0">
                <a:latin typeface="Livvic" pitchFamily="2" charset="0"/>
              </a:rPr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287913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464634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296728" y="-40466"/>
            <a:ext cx="3358800" cy="4822794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5;p49">
            <a:extLst>
              <a:ext uri="{FF2B5EF4-FFF2-40B4-BE49-F238E27FC236}">
                <a16:creationId xmlns:a16="http://schemas.microsoft.com/office/drawing/2014/main" id="{9C53A09F-D360-AC62-3260-F21F4244B95F}"/>
              </a:ext>
            </a:extLst>
          </p:cNvPr>
          <p:cNvSpPr txBox="1">
            <a:spLocks/>
          </p:cNvSpPr>
          <p:nvPr/>
        </p:nvSpPr>
        <p:spPr>
          <a:xfrm>
            <a:off x="564731" y="691531"/>
            <a:ext cx="4822793" cy="334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4000" dirty="0">
                <a:solidFill>
                  <a:schemeClr val="lt1"/>
                </a:solidFill>
              </a:rPr>
              <a:t>THANKS</a:t>
            </a:r>
          </a:p>
          <a:p>
            <a:pPr algn="ctr"/>
            <a:r>
              <a:rPr lang="tr-TR" sz="4000" dirty="0">
                <a:solidFill>
                  <a:schemeClr val="lt1"/>
                </a:solidFill>
              </a:rPr>
              <a:t>FOR</a:t>
            </a:r>
          </a:p>
          <a:p>
            <a:pPr algn="ctr"/>
            <a:r>
              <a:rPr lang="tr-TR" sz="4000" dirty="0">
                <a:solidFill>
                  <a:schemeClr val="lt1"/>
                </a:solidFill>
              </a:rPr>
              <a:t>LISTENING!</a:t>
            </a:r>
            <a:endParaRPr lang="en-US" sz="40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A5448-E4BD-96D5-DFEC-7DAEDCD91BB7}"/>
              </a:ext>
            </a:extLst>
          </p:cNvPr>
          <p:cNvSpPr txBox="1"/>
          <p:nvPr/>
        </p:nvSpPr>
        <p:spPr>
          <a:xfrm>
            <a:off x="3981435" y="4635667"/>
            <a:ext cx="4687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23: A </a:t>
            </a:r>
            <a:r>
              <a:rPr lang="tr-TR" dirty="0" err="1">
                <a:latin typeface="Livvic" pitchFamily="2" charset="0"/>
              </a:rPr>
              <a:t>Representation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Three Solution [26]</a:t>
            </a:r>
            <a:endParaRPr lang="en-US" dirty="0">
              <a:latin typeface="Livvic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3458C-DD1B-E991-7946-EEF70909E9D2}"/>
              </a:ext>
            </a:extLst>
          </p:cNvPr>
          <p:cNvSpPr txBox="1"/>
          <p:nvPr/>
        </p:nvSpPr>
        <p:spPr>
          <a:xfrm>
            <a:off x="8382549" y="4727398"/>
            <a:ext cx="76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182395" y="4595100"/>
            <a:ext cx="96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A13DE-2708-DE24-5CAF-78B3CA837784}"/>
              </a:ext>
            </a:extLst>
          </p:cNvPr>
          <p:cNvGrpSpPr/>
          <p:nvPr/>
        </p:nvGrpSpPr>
        <p:grpSpPr>
          <a:xfrm>
            <a:off x="1320946" y="1139118"/>
            <a:ext cx="629581" cy="668673"/>
            <a:chOff x="1417506" y="892500"/>
            <a:chExt cx="459000" cy="459000"/>
          </a:xfrm>
        </p:grpSpPr>
        <p:sp>
          <p:nvSpPr>
            <p:cNvPr id="3" name="Google Shape;260;p36">
              <a:extLst>
                <a:ext uri="{FF2B5EF4-FFF2-40B4-BE49-F238E27FC236}">
                  <a16:creationId xmlns:a16="http://schemas.microsoft.com/office/drawing/2014/main" id="{2819DBA1-1BC7-FFF8-99EC-9194CF1793A0}"/>
                </a:ext>
              </a:extLst>
            </p:cNvPr>
            <p:cNvSpPr/>
            <p:nvPr/>
          </p:nvSpPr>
          <p:spPr>
            <a:xfrm>
              <a:off x="1417506" y="892500"/>
              <a:ext cx="459000" cy="45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Shape">
              <a:extLst>
                <a:ext uri="{FF2B5EF4-FFF2-40B4-BE49-F238E27FC236}">
                  <a16:creationId xmlns:a16="http://schemas.microsoft.com/office/drawing/2014/main" id="{982CB4A7-391B-48D9-C932-D5F6E356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441" y="933435"/>
              <a:ext cx="377129" cy="377129"/>
            </a:xfrm>
            <a:prstGeom prst="rect">
              <a:avLst/>
            </a:prstGeom>
            <a:noFill/>
          </p:spPr>
        </p:pic>
      </p:grpSp>
      <p:sp>
        <p:nvSpPr>
          <p:cNvPr id="7" name="Google Shape;346;p38">
            <a:extLst>
              <a:ext uri="{FF2B5EF4-FFF2-40B4-BE49-F238E27FC236}">
                <a16:creationId xmlns:a16="http://schemas.microsoft.com/office/drawing/2014/main" id="{966CE1D4-3671-5C68-FD15-5225A05612C4}"/>
              </a:ext>
            </a:extLst>
          </p:cNvPr>
          <p:cNvSpPr/>
          <p:nvPr/>
        </p:nvSpPr>
        <p:spPr>
          <a:xfrm>
            <a:off x="2131924" y="878249"/>
            <a:ext cx="5869076" cy="11437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Purpose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Establish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a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regular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feeding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system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for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Google Shape;346;p38">
            <a:extLst>
              <a:ext uri="{FF2B5EF4-FFF2-40B4-BE49-F238E27FC236}">
                <a16:creationId xmlns:a16="http://schemas.microsoft.com/office/drawing/2014/main" id="{1E712066-DDC2-0C7C-831D-8EF7C10AA11A}"/>
              </a:ext>
            </a:extLst>
          </p:cNvPr>
          <p:cNvSpPr/>
          <p:nvPr/>
        </p:nvSpPr>
        <p:spPr>
          <a:xfrm>
            <a:off x="2131924" y="2190247"/>
            <a:ext cx="5869076" cy="11437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Impact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Prevent stray dogs from starving to death by ensuring they are fed regularly.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E9DA92-0B6E-92E6-B13B-FF3E305A795E}"/>
              </a:ext>
            </a:extLst>
          </p:cNvPr>
          <p:cNvGrpSpPr/>
          <p:nvPr/>
        </p:nvGrpSpPr>
        <p:grpSpPr>
          <a:xfrm>
            <a:off x="1320946" y="2427766"/>
            <a:ext cx="629581" cy="668673"/>
            <a:chOff x="1417506" y="1706396"/>
            <a:chExt cx="459000" cy="487500"/>
          </a:xfrm>
        </p:grpSpPr>
        <p:sp>
          <p:nvSpPr>
            <p:cNvPr id="19" name="Google Shape;260;p36">
              <a:extLst>
                <a:ext uri="{FF2B5EF4-FFF2-40B4-BE49-F238E27FC236}">
                  <a16:creationId xmlns:a16="http://schemas.microsoft.com/office/drawing/2014/main" id="{F100E6CF-2286-776F-5A7F-E9E75E129BD5}"/>
                </a:ext>
              </a:extLst>
            </p:cNvPr>
            <p:cNvSpPr/>
            <p:nvPr/>
          </p:nvSpPr>
          <p:spPr>
            <a:xfrm>
              <a:off x="1417506" y="1706396"/>
              <a:ext cx="459000" cy="48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5070B7-4801-6416-D3FF-C5D6DF843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458442" y="1761582"/>
              <a:ext cx="377128" cy="37712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0D51BE-7A86-42D3-866A-578694E2AD4B}"/>
              </a:ext>
            </a:extLst>
          </p:cNvPr>
          <p:cNvGrpSpPr/>
          <p:nvPr/>
        </p:nvGrpSpPr>
        <p:grpSpPr>
          <a:xfrm>
            <a:off x="1320946" y="3777752"/>
            <a:ext cx="629583" cy="668674"/>
            <a:chOff x="1417505" y="2534543"/>
            <a:chExt cx="459000" cy="487500"/>
          </a:xfrm>
        </p:grpSpPr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214088CA-9489-F42A-E034-B4FD2B0AA9E5}"/>
                </a:ext>
              </a:extLst>
            </p:cNvPr>
            <p:cNvSpPr/>
            <p:nvPr/>
          </p:nvSpPr>
          <p:spPr>
            <a:xfrm>
              <a:off x="1417505" y="2534543"/>
              <a:ext cx="459000" cy="48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E452F0C-2007-440E-5106-778DF25D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505" y="2534543"/>
              <a:ext cx="459000" cy="476250"/>
            </a:xfrm>
            <a:prstGeom prst="rect">
              <a:avLst/>
            </a:prstGeom>
          </p:spPr>
        </p:pic>
      </p:grpSp>
      <p:sp>
        <p:nvSpPr>
          <p:cNvPr id="27" name="Google Shape;346;p38">
            <a:extLst>
              <a:ext uri="{FF2B5EF4-FFF2-40B4-BE49-F238E27FC236}">
                <a16:creationId xmlns:a16="http://schemas.microsoft.com/office/drawing/2014/main" id="{6797F296-D5CD-53E5-F780-085FB22E9198}"/>
              </a:ext>
            </a:extLst>
          </p:cNvPr>
          <p:cNvSpPr/>
          <p:nvPr/>
        </p:nvSpPr>
        <p:spPr>
          <a:xfrm>
            <a:off x="2131924" y="3502246"/>
            <a:ext cx="5869076" cy="11437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Significance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Becoming an example of shifting the responsibility of feeding street dogs from shelters to citizens to prevent the death of undernourished dogs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374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290561" y="4620280"/>
            <a:ext cx="85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5" name="Picture 4" descr="A group of dogs walking on a road&#10;&#10;Description automatically generated with medium confidence">
            <a:extLst>
              <a:ext uri="{FF2B5EF4-FFF2-40B4-BE49-F238E27FC236}">
                <a16:creationId xmlns:a16="http://schemas.microsoft.com/office/drawing/2014/main" id="{BE464980-A401-781C-83E1-445C576C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42" y="1695927"/>
            <a:ext cx="1998989" cy="2665319"/>
          </a:xfrm>
          <a:prstGeom prst="rect">
            <a:avLst/>
          </a:prstGeom>
        </p:spPr>
      </p:pic>
      <p:pic>
        <p:nvPicPr>
          <p:cNvPr id="10" name="Picture 9" descr="A picture containing outdoor, road, sky, street&#10;&#10;Description automatically generated">
            <a:extLst>
              <a:ext uri="{FF2B5EF4-FFF2-40B4-BE49-F238E27FC236}">
                <a16:creationId xmlns:a16="http://schemas.microsoft.com/office/drawing/2014/main" id="{DDC80966-0203-CFCA-3423-CE9E9642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6" y="1695929"/>
            <a:ext cx="1998989" cy="2665319"/>
          </a:xfrm>
          <a:prstGeom prst="rect">
            <a:avLst/>
          </a:prstGeom>
        </p:spPr>
      </p:pic>
      <p:pic>
        <p:nvPicPr>
          <p:cNvPr id="12" name="Picture 11" descr="A picture containing outdoor, sky, street, town&#10;&#10;Description automatically generated">
            <a:extLst>
              <a:ext uri="{FF2B5EF4-FFF2-40B4-BE49-F238E27FC236}">
                <a16:creationId xmlns:a16="http://schemas.microsoft.com/office/drawing/2014/main" id="{20BD78E7-6B80-BE53-0F07-BCDD8AB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479" y="1695928"/>
            <a:ext cx="1998989" cy="2665319"/>
          </a:xfrm>
          <a:prstGeom prst="rect">
            <a:avLst/>
          </a:prstGeom>
        </p:spPr>
      </p:pic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B29446EA-027D-F945-1910-D2BFDD4705D2}"/>
              </a:ext>
            </a:extLst>
          </p:cNvPr>
          <p:cNvSpPr/>
          <p:nvPr/>
        </p:nvSpPr>
        <p:spPr>
          <a:xfrm>
            <a:off x="732917" y="675495"/>
            <a:ext cx="7678166" cy="80368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800" b="1" dirty="0">
                <a:solidFill>
                  <a:schemeClr val="bg1"/>
                </a:solidFill>
                <a:latin typeface="+mn-lt"/>
              </a:rPr>
              <a:t>Problem: 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The </a:t>
            </a:r>
            <a:r>
              <a:rPr lang="tr-TR" sz="1800" b="1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dogs in 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Erdek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+mn-lt"/>
              </a:rPr>
              <a:t>Umut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Street</a:t>
            </a:r>
            <a:r>
              <a:rPr lang="en-US" sz="1800" b="1" dirty="0">
                <a:solidFill>
                  <a:schemeClr val="bg1"/>
                </a:solidFill>
                <a:latin typeface="+mn-lt"/>
              </a:rPr>
              <a:t> cannot be fed regularly</a:t>
            </a:r>
            <a:r>
              <a:rPr lang="tr-TR" sz="1800" b="1" dirty="0">
                <a:solidFill>
                  <a:schemeClr val="bg1"/>
                </a:solidFill>
                <a:latin typeface="+mn-lt"/>
              </a:rPr>
              <a:t>.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BC6CF-B771-0F53-F07B-608DED6FE553}"/>
              </a:ext>
            </a:extLst>
          </p:cNvPr>
          <p:cNvSpPr txBox="1"/>
          <p:nvPr/>
        </p:nvSpPr>
        <p:spPr>
          <a:xfrm>
            <a:off x="543412" y="4468005"/>
            <a:ext cx="2364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4: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D</a:t>
            </a:r>
            <a:r>
              <a:rPr lang="tr-TR" sz="1400" dirty="0">
                <a:latin typeface="Livvic" pitchFamily="2" charset="0"/>
              </a:rPr>
              <a:t>ogs </a:t>
            </a:r>
            <a:r>
              <a:rPr lang="tr-TR" dirty="0" err="1">
                <a:latin typeface="Livvic" pitchFamily="2" charset="0"/>
              </a:rPr>
              <a:t>L</a:t>
            </a:r>
            <a:r>
              <a:rPr lang="tr-TR" sz="1400" dirty="0" err="1">
                <a:latin typeface="Livvic" pitchFamily="2" charset="0"/>
              </a:rPr>
              <a:t>ooking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for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F</a:t>
            </a:r>
            <a:r>
              <a:rPr lang="tr-TR" sz="1400" dirty="0" err="1">
                <a:latin typeface="Livvic" pitchFamily="2" charset="0"/>
              </a:rPr>
              <a:t>ood</a:t>
            </a:r>
            <a:r>
              <a:rPr lang="tr-TR" sz="1400" dirty="0">
                <a:latin typeface="Livvic" pitchFamily="2" charset="0"/>
              </a:rPr>
              <a:t> [25] 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C8CDE-49B6-1494-6D2D-3CF6009F3267}"/>
              </a:ext>
            </a:extLst>
          </p:cNvPr>
          <p:cNvSpPr txBox="1"/>
          <p:nvPr/>
        </p:nvSpPr>
        <p:spPr>
          <a:xfrm>
            <a:off x="3389633" y="4468005"/>
            <a:ext cx="2458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5: A </a:t>
            </a:r>
            <a:r>
              <a:rPr lang="tr-TR" dirty="0" err="1">
                <a:latin typeface="Livvic" pitchFamily="2" charset="0"/>
              </a:rPr>
              <a:t>V</a:t>
            </a:r>
            <a:r>
              <a:rPr lang="tr-TR" sz="1400" dirty="0" err="1">
                <a:latin typeface="Livvic" pitchFamily="2" charset="0"/>
              </a:rPr>
              <a:t>olunteer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en-US" sz="1400" dirty="0">
                <a:latin typeface="Livvic" pitchFamily="2" charset="0"/>
              </a:rPr>
              <a:t>is </a:t>
            </a:r>
            <a:r>
              <a:rPr lang="tr-TR" dirty="0">
                <a:latin typeface="Livvic" pitchFamily="2" charset="0"/>
              </a:rPr>
              <a:t>G</a:t>
            </a:r>
            <a:r>
              <a:rPr lang="en-US" sz="1400" dirty="0" err="1">
                <a:latin typeface="Livvic" pitchFamily="2" charset="0"/>
              </a:rPr>
              <a:t>iving</a:t>
            </a:r>
            <a:r>
              <a:rPr lang="en-US" sz="1400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F</a:t>
            </a:r>
            <a:r>
              <a:rPr lang="en-US" sz="1400" dirty="0" err="1">
                <a:latin typeface="Livvic" pitchFamily="2" charset="0"/>
              </a:rPr>
              <a:t>ood</a:t>
            </a:r>
            <a:r>
              <a:rPr lang="en-US" sz="1400" dirty="0">
                <a:latin typeface="Livvic" pitchFamily="2" charset="0"/>
              </a:rPr>
              <a:t> to the </a:t>
            </a:r>
            <a:r>
              <a:rPr lang="tr-TR" sz="1400" dirty="0">
                <a:latin typeface="Livvic" pitchFamily="2" charset="0"/>
              </a:rPr>
              <a:t>D</a:t>
            </a:r>
            <a:r>
              <a:rPr lang="en-US" sz="1400" dirty="0" err="1">
                <a:latin typeface="Livvic" pitchFamily="2" charset="0"/>
              </a:rPr>
              <a:t>ogs</a:t>
            </a:r>
            <a:r>
              <a:rPr lang="en-US" sz="1400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[25]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51BB8-F07D-B224-076E-4C33CE551E93}"/>
              </a:ext>
            </a:extLst>
          </p:cNvPr>
          <p:cNvSpPr txBox="1"/>
          <p:nvPr/>
        </p:nvSpPr>
        <p:spPr>
          <a:xfrm>
            <a:off x="6229196" y="4468005"/>
            <a:ext cx="2364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6: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Photo of </a:t>
            </a:r>
            <a:r>
              <a:rPr lang="tr-TR" dirty="0" err="1">
                <a:latin typeface="Livvic" pitchFamily="2" charset="0"/>
              </a:rPr>
              <a:t>Stray</a:t>
            </a:r>
            <a:r>
              <a:rPr lang="tr-TR" dirty="0">
                <a:latin typeface="Livvic" pitchFamily="2" charset="0"/>
              </a:rPr>
              <a:t> Dogs </a:t>
            </a:r>
            <a:r>
              <a:rPr lang="tr-TR" sz="1400" dirty="0">
                <a:latin typeface="Livvic" pitchFamily="2" charset="0"/>
              </a:rPr>
              <a:t>[25]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3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071565" y="4595100"/>
            <a:ext cx="107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8" name="Google Shape;337;p38">
            <a:extLst>
              <a:ext uri="{FF2B5EF4-FFF2-40B4-BE49-F238E27FC236}">
                <a16:creationId xmlns:a16="http://schemas.microsoft.com/office/drawing/2014/main" id="{B53CE5F1-E8D5-4B48-2393-44C5D992570D}"/>
              </a:ext>
            </a:extLst>
          </p:cNvPr>
          <p:cNvSpPr/>
          <p:nvPr/>
        </p:nvSpPr>
        <p:spPr>
          <a:xfrm>
            <a:off x="1309450" y="946892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40;p38">
            <a:extLst>
              <a:ext uri="{FF2B5EF4-FFF2-40B4-BE49-F238E27FC236}">
                <a16:creationId xmlns:a16="http://schemas.microsoft.com/office/drawing/2014/main" id="{8B78FCC4-A102-C174-BFCD-551840F78596}"/>
              </a:ext>
            </a:extLst>
          </p:cNvPr>
          <p:cNvSpPr txBox="1">
            <a:spLocks/>
          </p:cNvSpPr>
          <p:nvPr/>
        </p:nvSpPr>
        <p:spPr>
          <a:xfrm>
            <a:off x="1309450" y="946892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Who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" name="Google Shape;134;p25">
            <a:extLst>
              <a:ext uri="{FF2B5EF4-FFF2-40B4-BE49-F238E27FC236}">
                <a16:creationId xmlns:a16="http://schemas.microsoft.com/office/drawing/2014/main" id="{954C4664-77AF-B8B3-F497-51097902C76D}"/>
              </a:ext>
            </a:extLst>
          </p:cNvPr>
          <p:cNvSpPr/>
          <p:nvPr/>
        </p:nvSpPr>
        <p:spPr>
          <a:xfrm rot="-5400000" flipH="1">
            <a:off x="5152477" y="-987238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7">
            <a:extLst>
              <a:ext uri="{FF2B5EF4-FFF2-40B4-BE49-F238E27FC236}">
                <a16:creationId xmlns:a16="http://schemas.microsoft.com/office/drawing/2014/main" id="{52D7F7F2-A941-F418-3325-6993B07785A1}"/>
              </a:ext>
            </a:extLst>
          </p:cNvPr>
          <p:cNvSpPr txBox="1">
            <a:spLocks/>
          </p:cNvSpPr>
          <p:nvPr/>
        </p:nvSpPr>
        <p:spPr>
          <a:xfrm>
            <a:off x="3218350" y="946892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Dogs</a:t>
            </a:r>
          </a:p>
        </p:txBody>
      </p:sp>
      <p:sp>
        <p:nvSpPr>
          <p:cNvPr id="20" name="Google Shape;337;p38">
            <a:extLst>
              <a:ext uri="{FF2B5EF4-FFF2-40B4-BE49-F238E27FC236}">
                <a16:creationId xmlns:a16="http://schemas.microsoft.com/office/drawing/2014/main" id="{5992C76A-7F91-3D0D-6040-B058A1E74288}"/>
              </a:ext>
            </a:extLst>
          </p:cNvPr>
          <p:cNvSpPr/>
          <p:nvPr/>
        </p:nvSpPr>
        <p:spPr>
          <a:xfrm>
            <a:off x="1309450" y="1628775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40;p38">
            <a:extLst>
              <a:ext uri="{FF2B5EF4-FFF2-40B4-BE49-F238E27FC236}">
                <a16:creationId xmlns:a16="http://schemas.microsoft.com/office/drawing/2014/main" id="{6EA8DEC1-DB9D-6F9A-8371-5EB66E47A633}"/>
              </a:ext>
            </a:extLst>
          </p:cNvPr>
          <p:cNvSpPr txBox="1">
            <a:spLocks/>
          </p:cNvSpPr>
          <p:nvPr/>
        </p:nvSpPr>
        <p:spPr>
          <a:xfrm>
            <a:off x="1309450" y="1628775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" name="Google Shape;134;p25">
            <a:extLst>
              <a:ext uri="{FF2B5EF4-FFF2-40B4-BE49-F238E27FC236}">
                <a16:creationId xmlns:a16="http://schemas.microsoft.com/office/drawing/2014/main" id="{0240622C-C9A5-8042-FFB8-23227A5F455C}"/>
              </a:ext>
            </a:extLst>
          </p:cNvPr>
          <p:cNvSpPr/>
          <p:nvPr/>
        </p:nvSpPr>
        <p:spPr>
          <a:xfrm rot="-5400000" flipH="1">
            <a:off x="5152477" y="-305355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65;p27">
            <a:extLst>
              <a:ext uri="{FF2B5EF4-FFF2-40B4-BE49-F238E27FC236}">
                <a16:creationId xmlns:a16="http://schemas.microsoft.com/office/drawing/2014/main" id="{649FC23E-B17D-1ED0-5848-6C1A7DA3993F}"/>
              </a:ext>
            </a:extLst>
          </p:cNvPr>
          <p:cNvSpPr txBox="1">
            <a:spLocks/>
          </p:cNvSpPr>
          <p:nvPr/>
        </p:nvSpPr>
        <p:spPr>
          <a:xfrm>
            <a:off x="3218350" y="1628775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+mn-lt"/>
              </a:rPr>
              <a:t>Irregular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Feeding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Dogs</a:t>
            </a:r>
          </a:p>
        </p:txBody>
      </p:sp>
      <p:sp>
        <p:nvSpPr>
          <p:cNvPr id="24" name="Google Shape;337;p38">
            <a:extLst>
              <a:ext uri="{FF2B5EF4-FFF2-40B4-BE49-F238E27FC236}">
                <a16:creationId xmlns:a16="http://schemas.microsoft.com/office/drawing/2014/main" id="{4CBA7787-E310-37BB-F662-6F79F7BEFEEA}"/>
              </a:ext>
            </a:extLst>
          </p:cNvPr>
          <p:cNvSpPr/>
          <p:nvPr/>
        </p:nvSpPr>
        <p:spPr>
          <a:xfrm>
            <a:off x="1309454" y="2310659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40;p38">
            <a:extLst>
              <a:ext uri="{FF2B5EF4-FFF2-40B4-BE49-F238E27FC236}">
                <a16:creationId xmlns:a16="http://schemas.microsoft.com/office/drawing/2014/main" id="{4BBAA6B3-9757-B6C1-865C-AD984BD76F24}"/>
              </a:ext>
            </a:extLst>
          </p:cNvPr>
          <p:cNvSpPr txBox="1">
            <a:spLocks/>
          </p:cNvSpPr>
          <p:nvPr/>
        </p:nvSpPr>
        <p:spPr>
          <a:xfrm>
            <a:off x="1309454" y="2310659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When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" name="Google Shape;134;p25">
            <a:extLst>
              <a:ext uri="{FF2B5EF4-FFF2-40B4-BE49-F238E27FC236}">
                <a16:creationId xmlns:a16="http://schemas.microsoft.com/office/drawing/2014/main" id="{FE894318-74E3-C9A4-D932-4562B214710C}"/>
              </a:ext>
            </a:extLst>
          </p:cNvPr>
          <p:cNvSpPr/>
          <p:nvPr/>
        </p:nvSpPr>
        <p:spPr>
          <a:xfrm rot="-5400000" flipH="1">
            <a:off x="5152481" y="376529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;p27">
            <a:extLst>
              <a:ext uri="{FF2B5EF4-FFF2-40B4-BE49-F238E27FC236}">
                <a16:creationId xmlns:a16="http://schemas.microsoft.com/office/drawing/2014/main" id="{0DE028D6-78CB-A50B-D825-52BC843D9672}"/>
              </a:ext>
            </a:extLst>
          </p:cNvPr>
          <p:cNvSpPr txBox="1">
            <a:spLocks/>
          </p:cNvSpPr>
          <p:nvPr/>
        </p:nvSpPr>
        <p:spPr>
          <a:xfrm>
            <a:off x="3218354" y="2310659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>
                <a:solidFill>
                  <a:schemeClr val="bg1"/>
                </a:solidFill>
                <a:latin typeface="+mn-lt"/>
              </a:rPr>
              <a:t>A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lways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but 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E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specially in 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W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inter</a:t>
            </a:r>
            <a:endParaRPr lang="tr-T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Google Shape;337;p38">
            <a:extLst>
              <a:ext uri="{FF2B5EF4-FFF2-40B4-BE49-F238E27FC236}">
                <a16:creationId xmlns:a16="http://schemas.microsoft.com/office/drawing/2014/main" id="{D8114E67-FB94-559E-567C-46EE7AFFAA7F}"/>
              </a:ext>
            </a:extLst>
          </p:cNvPr>
          <p:cNvSpPr/>
          <p:nvPr/>
        </p:nvSpPr>
        <p:spPr>
          <a:xfrm>
            <a:off x="1309450" y="2992533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40;p38">
            <a:extLst>
              <a:ext uri="{FF2B5EF4-FFF2-40B4-BE49-F238E27FC236}">
                <a16:creationId xmlns:a16="http://schemas.microsoft.com/office/drawing/2014/main" id="{344D2493-97D9-BA42-BC11-41A561AA9659}"/>
              </a:ext>
            </a:extLst>
          </p:cNvPr>
          <p:cNvSpPr txBox="1">
            <a:spLocks/>
          </p:cNvSpPr>
          <p:nvPr/>
        </p:nvSpPr>
        <p:spPr>
          <a:xfrm>
            <a:off x="1309450" y="2992533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Where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0" name="Google Shape;134;p25">
            <a:extLst>
              <a:ext uri="{FF2B5EF4-FFF2-40B4-BE49-F238E27FC236}">
                <a16:creationId xmlns:a16="http://schemas.microsoft.com/office/drawing/2014/main" id="{2F185FB8-65C7-C2D9-9EE1-6CF8BF498E9D}"/>
              </a:ext>
            </a:extLst>
          </p:cNvPr>
          <p:cNvSpPr/>
          <p:nvPr/>
        </p:nvSpPr>
        <p:spPr>
          <a:xfrm rot="-5400000" flipH="1">
            <a:off x="5152477" y="1058403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65;p27">
            <a:extLst>
              <a:ext uri="{FF2B5EF4-FFF2-40B4-BE49-F238E27FC236}">
                <a16:creationId xmlns:a16="http://schemas.microsoft.com/office/drawing/2014/main" id="{F056FA9A-D827-F43D-AA75-196ACCABF326}"/>
              </a:ext>
            </a:extLst>
          </p:cNvPr>
          <p:cNvSpPr txBox="1">
            <a:spLocks/>
          </p:cNvSpPr>
          <p:nvPr/>
        </p:nvSpPr>
        <p:spPr>
          <a:xfrm>
            <a:off x="3218350" y="2992533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>
                <a:solidFill>
                  <a:schemeClr val="bg1"/>
                </a:solidFill>
                <a:latin typeface="+mn-lt"/>
              </a:rPr>
              <a:t>Erdek Umut Street</a:t>
            </a:r>
          </a:p>
        </p:txBody>
      </p:sp>
      <p:sp>
        <p:nvSpPr>
          <p:cNvPr id="32" name="Google Shape;337;p38">
            <a:extLst>
              <a:ext uri="{FF2B5EF4-FFF2-40B4-BE49-F238E27FC236}">
                <a16:creationId xmlns:a16="http://schemas.microsoft.com/office/drawing/2014/main" id="{3449810D-DA12-F707-C419-A0C048E117AA}"/>
              </a:ext>
            </a:extLst>
          </p:cNvPr>
          <p:cNvSpPr/>
          <p:nvPr/>
        </p:nvSpPr>
        <p:spPr>
          <a:xfrm>
            <a:off x="1309450" y="3674415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40;p38">
            <a:extLst>
              <a:ext uri="{FF2B5EF4-FFF2-40B4-BE49-F238E27FC236}">
                <a16:creationId xmlns:a16="http://schemas.microsoft.com/office/drawing/2014/main" id="{2FD6C8D4-9E86-7B37-3A3E-C50BE5756D88}"/>
              </a:ext>
            </a:extLst>
          </p:cNvPr>
          <p:cNvSpPr txBox="1">
            <a:spLocks/>
          </p:cNvSpPr>
          <p:nvPr/>
        </p:nvSpPr>
        <p:spPr>
          <a:xfrm>
            <a:off x="1309450" y="3674415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Why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" name="Google Shape;134;p25">
            <a:extLst>
              <a:ext uri="{FF2B5EF4-FFF2-40B4-BE49-F238E27FC236}">
                <a16:creationId xmlns:a16="http://schemas.microsoft.com/office/drawing/2014/main" id="{699D9687-DDD0-D4EB-287F-EEF03731D7E3}"/>
              </a:ext>
            </a:extLst>
          </p:cNvPr>
          <p:cNvSpPr/>
          <p:nvPr/>
        </p:nvSpPr>
        <p:spPr>
          <a:xfrm rot="-5400000" flipH="1">
            <a:off x="5152477" y="1740285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5;p27">
            <a:extLst>
              <a:ext uri="{FF2B5EF4-FFF2-40B4-BE49-F238E27FC236}">
                <a16:creationId xmlns:a16="http://schemas.microsoft.com/office/drawing/2014/main" id="{37E891A1-72CF-5819-00C0-128A11B7342C}"/>
              </a:ext>
            </a:extLst>
          </p:cNvPr>
          <p:cNvSpPr txBox="1">
            <a:spLocks/>
          </p:cNvSpPr>
          <p:nvPr/>
        </p:nvSpPr>
        <p:spPr>
          <a:xfrm>
            <a:off x="3218350" y="3674415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+mn-lt"/>
              </a:rPr>
              <a:t>Lack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of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Coordination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amongs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people</a:t>
            </a:r>
            <a:endParaRPr lang="tr-T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Google Shape;337;p38">
            <a:extLst>
              <a:ext uri="{FF2B5EF4-FFF2-40B4-BE49-F238E27FC236}">
                <a16:creationId xmlns:a16="http://schemas.microsoft.com/office/drawing/2014/main" id="{FF1581B3-4260-D0B7-44C8-448AF5010701}"/>
              </a:ext>
            </a:extLst>
          </p:cNvPr>
          <p:cNvSpPr/>
          <p:nvPr/>
        </p:nvSpPr>
        <p:spPr>
          <a:xfrm>
            <a:off x="1309450" y="4356289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40;p38">
            <a:extLst>
              <a:ext uri="{FF2B5EF4-FFF2-40B4-BE49-F238E27FC236}">
                <a16:creationId xmlns:a16="http://schemas.microsoft.com/office/drawing/2014/main" id="{1214C9BE-60E6-EEEF-6FA4-655876BC7E09}"/>
              </a:ext>
            </a:extLst>
          </p:cNvPr>
          <p:cNvSpPr txBox="1">
            <a:spLocks/>
          </p:cNvSpPr>
          <p:nvPr/>
        </p:nvSpPr>
        <p:spPr>
          <a:xfrm>
            <a:off x="1309450" y="4356289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" name="Google Shape;134;p25">
            <a:extLst>
              <a:ext uri="{FF2B5EF4-FFF2-40B4-BE49-F238E27FC236}">
                <a16:creationId xmlns:a16="http://schemas.microsoft.com/office/drawing/2014/main" id="{EB58B2F1-5272-15A3-3C0A-CEAE6AA62E7C}"/>
              </a:ext>
            </a:extLst>
          </p:cNvPr>
          <p:cNvSpPr/>
          <p:nvPr/>
        </p:nvSpPr>
        <p:spPr>
          <a:xfrm rot="-5400000" flipH="1">
            <a:off x="5152477" y="2422159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65;p27">
            <a:extLst>
              <a:ext uri="{FF2B5EF4-FFF2-40B4-BE49-F238E27FC236}">
                <a16:creationId xmlns:a16="http://schemas.microsoft.com/office/drawing/2014/main" id="{98CDE788-6B22-066D-D0A1-476F87EB95EB}"/>
              </a:ext>
            </a:extLst>
          </p:cNvPr>
          <p:cNvSpPr txBox="1">
            <a:spLocks/>
          </p:cNvSpPr>
          <p:nvPr/>
        </p:nvSpPr>
        <p:spPr>
          <a:xfrm>
            <a:off x="3218350" y="4356289"/>
            <a:ext cx="4741427" cy="3832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tr-TR" sz="1800" dirty="0" err="1">
                <a:solidFill>
                  <a:schemeClr val="bg1"/>
                </a:solidFill>
                <a:latin typeface="+mn-lt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Dogs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not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properly</a:t>
            </a:r>
            <a:r>
              <a:rPr lang="tr-T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+mn-lt"/>
              </a:rPr>
              <a:t>feeded</a:t>
            </a:r>
            <a:endParaRPr lang="tr-T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43300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5839</Words>
  <Application>Microsoft Office PowerPoint</Application>
  <PresentationFormat>On-screen Show (16:9)</PresentationFormat>
  <Paragraphs>628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Catamaran Light</vt:lpstr>
      <vt:lpstr>Fira Sans Extra Condensed Medium</vt:lpstr>
      <vt:lpstr>Courier New</vt:lpstr>
      <vt:lpstr>Livvic</vt:lpstr>
      <vt:lpstr>Engineering Project Proposal by Slidesgo</vt:lpstr>
      <vt:lpstr>A REPORT TO OFFER ENGINEERING SOLUTIONS TO ELIMINATE THE HUNGER PROBLEM OF STRAY DOGS IN ERDEK UMUT STREET</vt:lpstr>
      <vt:lpstr>TABLE OF CONTENTS</vt:lpstr>
      <vt:lpstr>1. Introduction</vt:lpstr>
      <vt:lpstr>1. Introduction</vt:lpstr>
      <vt:lpstr>1. Introduction</vt:lpstr>
      <vt:lpstr>1. Introduction</vt:lpstr>
      <vt:lpstr>1. Introduction</vt:lpstr>
      <vt:lpstr>2. Problem Definition</vt:lpstr>
      <vt:lpstr>2. Problem Definition</vt:lpstr>
      <vt:lpstr>2. Problem Definition</vt:lpstr>
      <vt:lpstr>3. Proposed Solutions </vt:lpstr>
      <vt:lpstr>3.1 Proposed Solution 1: RFID Tag System </vt:lpstr>
      <vt:lpstr>3.1 Proposed Solution 1: RFID Tag System </vt:lpstr>
      <vt:lpstr>3.1 Proposed Solution 1: RFID Tag System </vt:lpstr>
      <vt:lpstr>3.1 Proposed Solution 1: RFID Tag System </vt:lpstr>
      <vt:lpstr>3.1 Proposed Solution 1: RFID Tag System </vt:lpstr>
      <vt:lpstr>3.2 Proposed Solution 2: Bluetooth System</vt:lpstr>
      <vt:lpstr>3.2 Proposed Solution 2: Bluetooth System</vt:lpstr>
      <vt:lpstr>3.2 Proposed Solution 2: Bluetooth System</vt:lpstr>
      <vt:lpstr>3.2 Proposed Solution 2: Bluetooth System </vt:lpstr>
      <vt:lpstr>3.3 Proposed Solution 3: Smart Feeding System</vt:lpstr>
      <vt:lpstr>3.3 Proposed Solution 3: Smart Feeding System</vt:lpstr>
      <vt:lpstr>3.3 Proposed Solution 3: Smart Feeding System</vt:lpstr>
      <vt:lpstr>4. Criteria for Assessing Proposed Solutions </vt:lpstr>
      <vt:lpstr>4. Criteria for Assessing Proposed Solutions </vt:lpstr>
      <vt:lpstr>4. Criteria for Assessing Proposed Solutions </vt:lpstr>
      <vt:lpstr>4. Criteria for Assessing Proposed Solutions </vt:lpstr>
      <vt:lpstr>5. Proposed Research Methodology</vt:lpstr>
      <vt:lpstr>5. Proposed Research Methodology</vt:lpstr>
      <vt:lpstr>5. Proposed Research Methodology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6. Results And Analysis</vt:lpstr>
      <vt:lpstr>7. Conclusions And Recommendations</vt:lpstr>
      <vt:lpstr>7. Conclusions And Recommendations</vt:lpstr>
      <vt:lpstr>7. Conclusions And Recommendations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8.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Proposal to Investigate Three Technical Solutions to Eliminate the Hunger Problem of Stray Dogs in Erdek Umut Street</dc:title>
  <cp:lastModifiedBy>Ömer Oktay Gültekin</cp:lastModifiedBy>
  <cp:revision>20</cp:revision>
  <dcterms:modified xsi:type="dcterms:W3CDTF">2022-12-09T12:24:46Z</dcterms:modified>
</cp:coreProperties>
</file>